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media/image22.jpg" ContentType="image/jpeg"/>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6"/>
  </p:notesMasterIdLst>
  <p:handoutMasterIdLst>
    <p:handoutMasterId r:id="rId57"/>
  </p:handoutMasterIdLst>
  <p:sldIdLst>
    <p:sldId id="256" r:id="rId5"/>
    <p:sldId id="356" r:id="rId6"/>
    <p:sldId id="336" r:id="rId7"/>
    <p:sldId id="360" r:id="rId8"/>
    <p:sldId id="317" r:id="rId9"/>
    <p:sldId id="337" r:id="rId10"/>
    <p:sldId id="338" r:id="rId11"/>
    <p:sldId id="354" r:id="rId12"/>
    <p:sldId id="269" r:id="rId13"/>
    <p:sldId id="359" r:id="rId14"/>
    <p:sldId id="328" r:id="rId15"/>
    <p:sldId id="319" r:id="rId16"/>
    <p:sldId id="339" r:id="rId17"/>
    <p:sldId id="329" r:id="rId18"/>
    <p:sldId id="273" r:id="rId19"/>
    <p:sldId id="342" r:id="rId20"/>
    <p:sldId id="321" r:id="rId21"/>
    <p:sldId id="357" r:id="rId22"/>
    <p:sldId id="344" r:id="rId23"/>
    <p:sldId id="313" r:id="rId24"/>
    <p:sldId id="277" r:id="rId25"/>
    <p:sldId id="326" r:id="rId26"/>
    <p:sldId id="288" r:id="rId27"/>
    <p:sldId id="289" r:id="rId28"/>
    <p:sldId id="345" r:id="rId29"/>
    <p:sldId id="363" r:id="rId30"/>
    <p:sldId id="294" r:id="rId31"/>
    <p:sldId id="291" r:id="rId32"/>
    <p:sldId id="293" r:id="rId33"/>
    <p:sldId id="275" r:id="rId34"/>
    <p:sldId id="327" r:id="rId35"/>
    <p:sldId id="347" r:id="rId36"/>
    <p:sldId id="323" r:id="rId37"/>
    <p:sldId id="348" r:id="rId38"/>
    <p:sldId id="297" r:id="rId39"/>
    <p:sldId id="298" r:id="rId40"/>
    <p:sldId id="349" r:id="rId41"/>
    <p:sldId id="332" r:id="rId42"/>
    <p:sldId id="350" r:id="rId43"/>
    <p:sldId id="302" r:id="rId44"/>
    <p:sldId id="351" r:id="rId45"/>
    <p:sldId id="355" r:id="rId46"/>
    <p:sldId id="307" r:id="rId47"/>
    <p:sldId id="309" r:id="rId48"/>
    <p:sldId id="279" r:id="rId49"/>
    <p:sldId id="353" r:id="rId50"/>
    <p:sldId id="308" r:id="rId51"/>
    <p:sldId id="334" r:id="rId52"/>
    <p:sldId id="358" r:id="rId53"/>
    <p:sldId id="282" r:id="rId54"/>
    <p:sldId id="362" r:id="rId55"/>
  </p:sldIdLst>
  <p:sldSz cx="12192000" cy="6858000"/>
  <p:notesSz cx="7010400" cy="92964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Fick" initials="JF" lastIdx="1" clrIdx="0">
    <p:extLst>
      <p:ext uri="{19B8F6BF-5375-455C-9EA6-DF929625EA0E}">
        <p15:presenceInfo xmlns:p15="http://schemas.microsoft.com/office/powerpoint/2012/main" userId="S::jfick@co.pepin.wi.us::cd025558-e7fc-4cd4-8170-ba60cdd806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275"/>
    <a:srgbClr val="009999"/>
    <a:srgbClr val="00817E"/>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66980" autoAdjust="0"/>
  </p:normalViewPr>
  <p:slideViewPr>
    <p:cSldViewPr snapToGrid="0">
      <p:cViewPr varScale="1">
        <p:scale>
          <a:sx n="57" d="100"/>
          <a:sy n="57" d="100"/>
        </p:scale>
        <p:origin x="1627"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5" d="100"/>
          <a:sy n="45" d="100"/>
        </p:scale>
        <p:origin x="280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F69681-F9E5-40CF-A4A4-B7C7B277D07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23315F-9283-45AA-9460-E28CAF00DF2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4AEF1D8-FE66-40DE-BEA9-F264C3085218}" type="datetimeFigureOut">
              <a:rPr lang="en-US" smtClean="0"/>
              <a:t>4/5/2021</a:t>
            </a:fld>
            <a:endParaRPr lang="en-US"/>
          </a:p>
        </p:txBody>
      </p:sp>
      <p:sp>
        <p:nvSpPr>
          <p:cNvPr id="4" name="Footer Placeholder 3">
            <a:extLst>
              <a:ext uri="{FF2B5EF4-FFF2-40B4-BE49-F238E27FC236}">
                <a16:creationId xmlns:a16="http://schemas.microsoft.com/office/drawing/2014/main" id="{EB9B4B5B-18D2-4E69-9CF2-05B876616DE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CD04A1-6621-4342-B69F-5565B8786F7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49BC52-0936-42A9-932D-B81989AEBC12}" type="slidenum">
              <a:rPr lang="en-US" smtClean="0"/>
              <a:t>‹#›</a:t>
            </a:fld>
            <a:endParaRPr lang="en-US"/>
          </a:p>
        </p:txBody>
      </p:sp>
    </p:spTree>
    <p:extLst>
      <p:ext uri="{BB962C8B-B14F-4D97-AF65-F5344CB8AC3E}">
        <p14:creationId xmlns:p14="http://schemas.microsoft.com/office/powerpoint/2010/main" val="2265131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F3E348-6D6C-44E4-93D9-F56BB53943EC}" type="datetimeFigureOut">
              <a:rPr lang="en-US" smtClean="0"/>
              <a:t>4/5/2021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9C807D-BE9E-427D-9F45-69604B66C095}" type="slidenum">
              <a:rPr lang="en-US" smtClean="0"/>
              <a:t>‹#›</a:t>
            </a:fld>
            <a:endParaRPr lang="en-US"/>
          </a:p>
        </p:txBody>
      </p:sp>
    </p:spTree>
    <p:extLst>
      <p:ext uri="{BB962C8B-B14F-4D97-AF65-F5344CB8AC3E}">
        <p14:creationId xmlns:p14="http://schemas.microsoft.com/office/powerpoint/2010/main" val="180499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My name is Julie Fick, I am an Elder Benefit Specialist with the Aging Disability Resource Center (which also known as the ADRC) of Buffalo &amp; Pepin Counties. Today’s Welcome to Medicare program will provide an overview of Medicare.</a:t>
            </a:r>
          </a:p>
        </p:txBody>
      </p:sp>
      <p:sp>
        <p:nvSpPr>
          <p:cNvPr id="4" name="Slide Number Placeholder 3"/>
          <p:cNvSpPr>
            <a:spLocks noGrp="1"/>
          </p:cNvSpPr>
          <p:nvPr>
            <p:ph type="sldNum" sz="quarter" idx="10"/>
          </p:nvPr>
        </p:nvSpPr>
        <p:spPr/>
        <p:txBody>
          <a:bodyPr/>
          <a:lstStyle/>
          <a:p>
            <a:fld id="{7C9C807D-BE9E-427D-9F45-69604B66C095}" type="slidenum">
              <a:rPr lang="en-US" smtClean="0"/>
              <a:t>1</a:t>
            </a:fld>
            <a:endParaRPr lang="en-US"/>
          </a:p>
        </p:txBody>
      </p:sp>
    </p:spTree>
    <p:extLst>
      <p:ext uri="{BB962C8B-B14F-4D97-AF65-F5344CB8AC3E}">
        <p14:creationId xmlns:p14="http://schemas.microsoft.com/office/powerpoint/2010/main" val="289082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is divided into 4 parts, and most people new to Medicare find this very confusing. Some also refer to this as the ABC &amp; D’s of Medicare. </a:t>
            </a:r>
          </a:p>
          <a:p>
            <a:endParaRPr lang="en-US" dirty="0"/>
          </a:p>
          <a:p>
            <a:r>
              <a:rPr lang="en-US" dirty="0"/>
              <a:t>This chart provides a brief summary of what each part of Medicare covers.  </a:t>
            </a:r>
          </a:p>
          <a:p>
            <a:r>
              <a:rPr lang="en-US" dirty="0"/>
              <a:t>Part A which is hospital insurance and Part B which is medical insurance are what is considered Original Medicare.  </a:t>
            </a:r>
          </a:p>
          <a:p>
            <a:r>
              <a:rPr lang="en-US" dirty="0"/>
              <a:t>Part C also known as Medicare Advantage plans is an alternative to Original Medicare. Part C are private insurance companies who are under contract with Medicare.  </a:t>
            </a:r>
          </a:p>
          <a:p>
            <a:r>
              <a:rPr lang="en-US" dirty="0"/>
              <a:t>Part D- is prescription drug coverage. </a:t>
            </a:r>
          </a:p>
          <a:p>
            <a:endParaRPr lang="en-US" dirty="0"/>
          </a:p>
          <a:p>
            <a:r>
              <a:rPr lang="en-US" dirty="0"/>
              <a:t>Both Part C &amp; D are private companies approved by Medicare. </a:t>
            </a:r>
          </a:p>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10</a:t>
            </a:fld>
            <a:endParaRPr lang="en-US"/>
          </a:p>
        </p:txBody>
      </p:sp>
    </p:spTree>
    <p:extLst>
      <p:ext uri="{BB962C8B-B14F-4D97-AF65-F5344CB8AC3E}">
        <p14:creationId xmlns:p14="http://schemas.microsoft.com/office/powerpoint/2010/main" val="2180113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the Part A benefits.</a:t>
            </a:r>
          </a:p>
        </p:txBody>
      </p:sp>
      <p:sp>
        <p:nvSpPr>
          <p:cNvPr id="4" name="Slide Number Placeholder 3"/>
          <p:cNvSpPr>
            <a:spLocks noGrp="1"/>
          </p:cNvSpPr>
          <p:nvPr>
            <p:ph type="sldNum" sz="quarter" idx="10"/>
          </p:nvPr>
        </p:nvSpPr>
        <p:spPr/>
        <p:txBody>
          <a:bodyPr/>
          <a:lstStyle/>
          <a:p>
            <a:fld id="{7C9C807D-BE9E-427D-9F45-69604B66C095}" type="slidenum">
              <a:rPr lang="en-US" smtClean="0"/>
              <a:t>11</a:t>
            </a:fld>
            <a:endParaRPr lang="en-US"/>
          </a:p>
        </p:txBody>
      </p:sp>
    </p:spTree>
    <p:extLst>
      <p:ext uri="{BB962C8B-B14F-4D97-AF65-F5344CB8AC3E}">
        <p14:creationId xmlns:p14="http://schemas.microsoft.com/office/powerpoint/2010/main" val="1664820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Read through slide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12</a:t>
            </a:fld>
            <a:endParaRPr lang="en-US"/>
          </a:p>
        </p:txBody>
      </p:sp>
    </p:spTree>
    <p:extLst>
      <p:ext uri="{BB962C8B-B14F-4D97-AF65-F5344CB8AC3E}">
        <p14:creationId xmlns:p14="http://schemas.microsoft.com/office/powerpoint/2010/main" val="330772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These are the 2021 costs for Part A that the beneficiary is responsible for.</a:t>
            </a:r>
          </a:p>
          <a:p>
            <a:endParaRPr lang="en-US" altLang="en-US" dirty="0"/>
          </a:p>
          <a:p>
            <a:r>
              <a:rPr lang="en-US" altLang="en-US" i="0" dirty="0"/>
              <a:t>For most people there is no monthly premium for Part A. </a:t>
            </a:r>
          </a:p>
          <a:p>
            <a:r>
              <a:rPr lang="en-US" altLang="en-US" i="0" dirty="0"/>
              <a:t>The Part A Deductible for 2021 is $1484 per benefit period-which are 60 days</a:t>
            </a:r>
          </a:p>
          <a:p>
            <a:endParaRPr lang="en-US" dirty="0"/>
          </a:p>
          <a:p>
            <a:r>
              <a:rPr lang="en-US" dirty="0"/>
              <a:t>A benefit period begins the day you’re admitted as an inpatient in a hospital or SNF. The benefit period ends when you haven’t gotten any inpatient hospital care (or skilled care in a SNF) for 60 days in a row. If you go into a hospital or a SNF after one benefit period has ended, a new benefit period begins. </a:t>
            </a:r>
          </a:p>
          <a:p>
            <a:r>
              <a:rPr lang="en-US" dirty="0"/>
              <a:t>You must pay the Part A inpatient hospital deductible for each benefit period. There’s no limit to the number of benefit periods you can have. </a:t>
            </a:r>
          </a:p>
          <a:p>
            <a:endParaRPr lang="en-US" dirty="0"/>
          </a:p>
          <a:p>
            <a:r>
              <a:rPr lang="en-US" dirty="0"/>
              <a:t>Along with premium and deductibles- with Part A you will also have copays for most services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There is no out of pocket maximum in Original Medicare. Which is why many choose to add additional coverage options- which we will review in more detail in a few moments. </a:t>
            </a:r>
          </a:p>
        </p:txBody>
      </p:sp>
      <p:sp>
        <p:nvSpPr>
          <p:cNvPr id="4" name="Slide Number Placeholder 3"/>
          <p:cNvSpPr>
            <a:spLocks noGrp="1"/>
          </p:cNvSpPr>
          <p:nvPr>
            <p:ph type="sldNum" sz="quarter" idx="10"/>
          </p:nvPr>
        </p:nvSpPr>
        <p:spPr/>
        <p:txBody>
          <a:bodyPr/>
          <a:lstStyle/>
          <a:p>
            <a:fld id="{7C9C807D-BE9E-427D-9F45-69604B66C095}" type="slidenum">
              <a:rPr lang="en-US" smtClean="0"/>
              <a:t>13</a:t>
            </a:fld>
            <a:endParaRPr lang="en-US"/>
          </a:p>
        </p:txBody>
      </p:sp>
    </p:spTree>
    <p:extLst>
      <p:ext uri="{BB962C8B-B14F-4D97-AF65-F5344CB8AC3E}">
        <p14:creationId xmlns:p14="http://schemas.microsoft.com/office/powerpoint/2010/main" val="3215625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 look at Medicare Part B benefits..</a:t>
            </a:r>
          </a:p>
        </p:txBody>
      </p:sp>
      <p:sp>
        <p:nvSpPr>
          <p:cNvPr id="4" name="Slide Number Placeholder 3"/>
          <p:cNvSpPr>
            <a:spLocks noGrp="1"/>
          </p:cNvSpPr>
          <p:nvPr>
            <p:ph type="sldNum" sz="quarter" idx="10"/>
          </p:nvPr>
        </p:nvSpPr>
        <p:spPr/>
        <p:txBody>
          <a:bodyPr/>
          <a:lstStyle/>
          <a:p>
            <a:fld id="{7C9C807D-BE9E-427D-9F45-69604B66C095}" type="slidenum">
              <a:rPr lang="en-US" smtClean="0"/>
              <a:t>14</a:t>
            </a:fld>
            <a:endParaRPr lang="en-US"/>
          </a:p>
        </p:txBody>
      </p:sp>
    </p:spTree>
    <p:extLst>
      <p:ext uri="{BB962C8B-B14F-4D97-AF65-F5344CB8AC3E}">
        <p14:creationId xmlns:p14="http://schemas.microsoft.com/office/powerpoint/2010/main" val="4256007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B- Medical Insurance helps cover medically necessary outpatient services and supplies including:</a:t>
            </a:r>
          </a:p>
          <a:p>
            <a:endParaRPr lang="en-US" dirty="0"/>
          </a:p>
          <a:p>
            <a:pPr marL="342891" indent="-342891">
              <a:spcBef>
                <a:spcPts val="451"/>
              </a:spcBef>
              <a:buFont typeface="Wingdings" panose="05000000000000000000" pitchFamily="2" charset="2"/>
              <a:buChar char="§"/>
            </a:pPr>
            <a:r>
              <a:rPr lang="en-US" sz="1200" dirty="0">
                <a:solidFill>
                  <a:prstClr val="black"/>
                </a:solidFill>
              </a:rPr>
              <a:t>Doctors’ services</a:t>
            </a:r>
          </a:p>
          <a:p>
            <a:pPr marL="342891" indent="-342891">
              <a:spcBef>
                <a:spcPts val="451"/>
              </a:spcBef>
              <a:buFont typeface="Wingdings" panose="05000000000000000000" pitchFamily="2" charset="2"/>
              <a:buChar char="§"/>
            </a:pPr>
            <a:r>
              <a:rPr lang="en-US" sz="1200" dirty="0">
                <a:solidFill>
                  <a:prstClr val="black"/>
                </a:solidFill>
              </a:rPr>
              <a:t>Outpatient medical and surgical services and supplies</a:t>
            </a:r>
          </a:p>
          <a:p>
            <a:pPr marL="342891" indent="-342891">
              <a:spcBef>
                <a:spcPts val="451"/>
              </a:spcBef>
              <a:buFont typeface="Wingdings" panose="05000000000000000000" pitchFamily="2" charset="2"/>
              <a:buChar char="§"/>
            </a:pPr>
            <a:r>
              <a:rPr lang="en-US" sz="1200" dirty="0">
                <a:solidFill>
                  <a:prstClr val="black"/>
                </a:solidFill>
              </a:rPr>
              <a:t>Clinical lab tests</a:t>
            </a:r>
          </a:p>
          <a:p>
            <a:pPr marL="342891" indent="-342891">
              <a:spcBef>
                <a:spcPts val="451"/>
              </a:spcBef>
              <a:buFont typeface="Wingdings" panose="05000000000000000000" pitchFamily="2" charset="2"/>
              <a:buChar char="§"/>
            </a:pPr>
            <a:r>
              <a:rPr lang="en-US" sz="1200" dirty="0">
                <a:solidFill>
                  <a:prstClr val="black"/>
                </a:solidFill>
              </a:rPr>
              <a:t>Durable medical equipment </a:t>
            </a:r>
          </a:p>
          <a:p>
            <a:pPr marL="342891" indent="-342891">
              <a:spcBef>
                <a:spcPts val="451"/>
              </a:spcBef>
              <a:buFont typeface="Wingdings" panose="05000000000000000000" pitchFamily="2" charset="2"/>
              <a:buChar char="§"/>
            </a:pPr>
            <a:r>
              <a:rPr lang="en-US" sz="1200" dirty="0">
                <a:solidFill>
                  <a:prstClr val="black"/>
                </a:solidFill>
              </a:rPr>
              <a:t>Diabetic testing supplies</a:t>
            </a:r>
          </a:p>
          <a:p>
            <a:pPr marL="342891" indent="-342891">
              <a:spcBef>
                <a:spcPts val="451"/>
              </a:spcBef>
              <a:buFont typeface="Wingdings" panose="05000000000000000000" pitchFamily="2" charset="2"/>
              <a:buChar char="§"/>
            </a:pPr>
            <a:r>
              <a:rPr lang="en-US" sz="1200" dirty="0">
                <a:solidFill>
                  <a:prstClr val="black"/>
                </a:solidFill>
              </a:rPr>
              <a:t>Preventive services (like flu shots and a yearly wellness visit)</a:t>
            </a:r>
          </a:p>
          <a:p>
            <a:pPr marL="0" indent="0">
              <a:spcBef>
                <a:spcPts val="451"/>
              </a:spcBef>
              <a:buFont typeface="Wingdings" panose="05000000000000000000" pitchFamily="2" charset="2"/>
              <a:buNone/>
            </a:pPr>
            <a:endParaRPr lang="en-US" sz="12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15</a:t>
            </a:fld>
            <a:endParaRPr lang="en-US"/>
          </a:p>
        </p:txBody>
      </p:sp>
    </p:spTree>
    <p:extLst>
      <p:ext uri="{BB962C8B-B14F-4D97-AF65-F5344CB8AC3E}">
        <p14:creationId xmlns:p14="http://schemas.microsoft.com/office/powerpoint/2010/main" val="389177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2021 Part B costs that the beneficiary is responsible for.  </a:t>
            </a:r>
          </a:p>
          <a:p>
            <a:endParaRPr lang="en-US" dirty="0"/>
          </a:p>
          <a:p>
            <a:r>
              <a:rPr lang="en-US" dirty="0"/>
              <a:t>The Part B premium for 2021 for most is $148.50 (may be higher depending on your income) </a:t>
            </a:r>
          </a:p>
          <a:p>
            <a:pPr>
              <a:lnSpc>
                <a:spcPct val="110000"/>
              </a:lnSpc>
              <a:spcBef>
                <a:spcPts val="578"/>
              </a:spcBef>
            </a:pPr>
            <a:r>
              <a:rPr lang="en-US" dirty="0"/>
              <a:t>Part B yearly deductible for 2021 is $203</a:t>
            </a:r>
          </a:p>
          <a:p>
            <a:pPr marL="0" lvl="1" indent="0">
              <a:buSzPct val="100000"/>
              <a:buFont typeface="Wingdings" panose="05000000000000000000" pitchFamily="2" charset="2"/>
              <a:buNone/>
            </a:pPr>
            <a:r>
              <a:rPr lang="en-US" dirty="0"/>
              <a:t>Part B coinsurance is </a:t>
            </a:r>
            <a:r>
              <a:rPr lang="en-US" sz="2200" dirty="0"/>
              <a:t>20% for most covered services, like doctor’s services and some preventive services</a:t>
            </a:r>
          </a:p>
          <a:p>
            <a:pPr marL="0" lvl="1" indent="0">
              <a:buSzPct val="100000"/>
              <a:buFont typeface="Wingdings" panose="05000000000000000000" pitchFamily="2" charset="2"/>
              <a:buNone/>
            </a:pPr>
            <a:r>
              <a:rPr lang="en-US" sz="2200" dirty="0"/>
              <a:t>You pay $0 for many preventive services.</a:t>
            </a:r>
          </a:p>
          <a:p>
            <a:pPr>
              <a:lnSpc>
                <a:spcPct val="110000"/>
              </a:lnSpc>
              <a:spcBef>
                <a:spcPts val="578"/>
              </a:spcBef>
            </a:pPr>
            <a:endParaRPr lang="en-US" dirty="0"/>
          </a:p>
          <a:p>
            <a:pPr>
              <a:lnSpc>
                <a:spcPct val="110000"/>
              </a:lnSpc>
              <a:spcBef>
                <a:spcPts val="578"/>
              </a:spcBef>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16</a:t>
            </a:fld>
            <a:endParaRPr lang="en-US"/>
          </a:p>
        </p:txBody>
      </p:sp>
    </p:spTree>
    <p:extLst>
      <p:ext uri="{BB962C8B-B14F-4D97-AF65-F5344CB8AC3E}">
        <p14:creationId xmlns:p14="http://schemas.microsoft.com/office/powerpoint/2010/main" val="3626691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discuss your Medicare Coverage choices</a:t>
            </a:r>
          </a:p>
        </p:txBody>
      </p:sp>
      <p:sp>
        <p:nvSpPr>
          <p:cNvPr id="4" name="Slide Number Placeholder 3"/>
          <p:cNvSpPr>
            <a:spLocks noGrp="1"/>
          </p:cNvSpPr>
          <p:nvPr>
            <p:ph type="sldNum" sz="quarter" idx="10"/>
          </p:nvPr>
        </p:nvSpPr>
        <p:spPr/>
        <p:txBody>
          <a:bodyPr/>
          <a:lstStyle/>
          <a:p>
            <a:fld id="{7C9C807D-BE9E-427D-9F45-69604B66C095}" type="slidenum">
              <a:rPr lang="en-US" smtClean="0"/>
              <a:t>17</a:t>
            </a:fld>
            <a:endParaRPr lang="en-US"/>
          </a:p>
        </p:txBody>
      </p:sp>
    </p:spTree>
    <p:extLst>
      <p:ext uri="{BB962C8B-B14F-4D97-AF65-F5344CB8AC3E}">
        <p14:creationId xmlns:p14="http://schemas.microsoft.com/office/powerpoint/2010/main" val="318616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Gaps:  Read from slide. </a:t>
            </a:r>
          </a:p>
        </p:txBody>
      </p:sp>
      <p:sp>
        <p:nvSpPr>
          <p:cNvPr id="4" name="Slide Number Placeholder 3"/>
          <p:cNvSpPr>
            <a:spLocks noGrp="1"/>
          </p:cNvSpPr>
          <p:nvPr>
            <p:ph type="sldNum" sz="quarter" idx="5"/>
          </p:nvPr>
        </p:nvSpPr>
        <p:spPr/>
        <p:txBody>
          <a:bodyPr/>
          <a:lstStyle/>
          <a:p>
            <a:fld id="{7C9C807D-BE9E-427D-9F45-69604B66C095}" type="slidenum">
              <a:rPr lang="en-US" smtClean="0"/>
              <a:t>18</a:t>
            </a:fld>
            <a:endParaRPr lang="en-US"/>
          </a:p>
        </p:txBody>
      </p:sp>
    </p:spTree>
    <p:extLst>
      <p:ext uri="{BB962C8B-B14F-4D97-AF65-F5344CB8AC3E}">
        <p14:creationId xmlns:p14="http://schemas.microsoft.com/office/powerpoint/2010/main" val="4129257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3"/>
              </a:spcBef>
              <a:defRPr/>
            </a:pPr>
            <a:r>
              <a:rPr lang="en-US" dirty="0"/>
              <a:t>There are 2 main ways to get your Medicare coverage</a:t>
            </a:r>
            <a:r>
              <a:rPr lang="en-US" dirty="0">
                <a:latin typeface="Calibri" panose="020F0502020204030204" pitchFamily="34" charset="0"/>
              </a:rPr>
              <a:t>—</a:t>
            </a:r>
            <a:r>
              <a:rPr lang="en-US" dirty="0"/>
              <a:t>Original Medicare, or Medicare Advantage (MA) Plans. You decide which way to get your coverage.</a:t>
            </a:r>
          </a:p>
          <a:p>
            <a:pPr>
              <a:spcBef>
                <a:spcPts val="623"/>
              </a:spcBef>
              <a:defRPr/>
            </a:pPr>
            <a:endParaRPr lang="en-US" dirty="0"/>
          </a:p>
          <a:p>
            <a:pPr marL="239276" indent="-239276">
              <a:spcBef>
                <a:spcPts val="623"/>
              </a:spcBef>
              <a:buFont typeface="Wingdings" panose="05000000000000000000" pitchFamily="2" charset="2"/>
              <a:buChar char="§"/>
              <a:defRPr/>
            </a:pPr>
            <a:r>
              <a:rPr lang="en-US" b="1" dirty="0"/>
              <a:t>Option 1 (on the left) : </a:t>
            </a:r>
            <a:r>
              <a:rPr lang="en-US" b="0" dirty="0"/>
              <a:t>Is </a:t>
            </a:r>
            <a:r>
              <a:rPr lang="en-US" dirty="0"/>
              <a:t>Original Medicare which includes Part A (Hospital Insurance) and Part B (Medical Insurance). You can choose to buy a Supplement Insurance also known as a Medigap policy to help cover some costs not covered by Original Medicare. You can also choose to buy a Medicare prescription drug plan- Part D </a:t>
            </a:r>
          </a:p>
          <a:p>
            <a:pPr marL="239276" indent="-239276">
              <a:spcBef>
                <a:spcPts val="623"/>
              </a:spcBef>
              <a:buFont typeface="Wingdings" panose="05000000000000000000" pitchFamily="2" charset="2"/>
              <a:buChar char="§"/>
              <a:defRPr/>
            </a:pPr>
            <a:endParaRPr lang="en-US" dirty="0"/>
          </a:p>
          <a:p>
            <a:pPr marL="239276" indent="-239276">
              <a:spcBef>
                <a:spcPts val="623"/>
              </a:spcBef>
              <a:buFont typeface="Wingdings" panose="05000000000000000000" pitchFamily="2" charset="2"/>
              <a:buChar char="§"/>
            </a:pPr>
            <a:r>
              <a:rPr lang="en-US" b="1" dirty="0"/>
              <a:t>Option 2 (on the right): Is </a:t>
            </a:r>
            <a:r>
              <a:rPr lang="en-US" dirty="0"/>
              <a:t>Medicare</a:t>
            </a:r>
            <a:r>
              <a:rPr lang="en-US" baseline="0" dirty="0"/>
              <a:t> Advantage</a:t>
            </a:r>
            <a:r>
              <a:rPr lang="en-US" dirty="0"/>
              <a:t> Plans also known as Medicare Part C or MA plans. </a:t>
            </a:r>
            <a:r>
              <a:rPr lang="en-US" b="0" i="0" dirty="0">
                <a:solidFill>
                  <a:srgbClr val="0F0F0F"/>
                </a:solidFill>
                <a:effectLst/>
                <a:latin typeface="Arial" panose="020B0604020202020204" pitchFamily="34" charset="0"/>
              </a:rPr>
              <a:t>Medicare Advantage Plans are another way to get your Medicare Part A and Part B coverage. Medicare Advantage Plans are offered by Medicare-approved private companies that must follow rules set by Medicare. </a:t>
            </a:r>
            <a:r>
              <a:rPr lang="en-US" dirty="0"/>
              <a:t>Many plans include prescription drug coverage but you can choose a plan without drug coverage and add WI </a:t>
            </a:r>
            <a:r>
              <a:rPr lang="en-US" dirty="0" err="1"/>
              <a:t>SeniorCare</a:t>
            </a:r>
            <a:r>
              <a:rPr lang="en-US" dirty="0"/>
              <a:t> coverage. We will talk more about </a:t>
            </a:r>
            <a:r>
              <a:rPr lang="en-US" dirty="0" err="1"/>
              <a:t>SeniorCare</a:t>
            </a:r>
            <a:r>
              <a:rPr lang="en-US" dirty="0"/>
              <a:t> in a few moments. </a:t>
            </a:r>
          </a:p>
          <a:p>
            <a:pPr marL="0" indent="0">
              <a:spcBef>
                <a:spcPts val="623"/>
              </a:spcBef>
              <a:buFont typeface="Wingdings" panose="05000000000000000000" pitchFamily="2" charset="2"/>
              <a:buNone/>
            </a:pPr>
            <a:endParaRPr lang="en-US" dirty="0"/>
          </a:p>
          <a:p>
            <a:pPr marL="0" indent="0">
              <a:spcBef>
                <a:spcPts val="623"/>
              </a:spcBef>
              <a:buFont typeface="Wingdings" panose="05000000000000000000" pitchFamily="2" charset="2"/>
              <a:buNone/>
            </a:pPr>
            <a:r>
              <a:rPr lang="en-US" dirty="0"/>
              <a:t>You cannot have a Medigap policy and a Medicare Advantage plan at the same time. Medicare Beneficiaries need to choose one path- either the one on the right OR the one on the left for coverage.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19</a:t>
            </a:fld>
            <a:endParaRPr lang="en-US"/>
          </a:p>
        </p:txBody>
      </p:sp>
    </p:spTree>
    <p:extLst>
      <p:ext uri="{BB962C8B-B14F-4D97-AF65-F5344CB8AC3E}">
        <p14:creationId xmlns:p14="http://schemas.microsoft.com/office/powerpoint/2010/main" val="367501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So I’ll start with a picture that I think represents how many people that I meet with feel about Medicare So here we have poor Peter, who is standing outside of an office entrance. He is new to Medicare and after talking with a friend, recommended that he schedule an appointment with the ADRC to review some of his options. Peter is all alone not sure where to begin so he pauses for a moment &amp; takes a deep breath. What he really wants to do is turn around and walk back to his car and drive away as fast as he can.. in his mind he will try again another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With Medicare’s many coverage options it’s no wonder why people (like Peter) don’t know where to begin! It’s no surprise that many Medicare beneficiaries are unsure if they have adequate coverage or even what type of coverages are available to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Hopefully, I will be able to help things seem a little less confusing and overwhelming with today’s presentation. </a:t>
            </a:r>
          </a:p>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2</a:t>
            </a:fld>
            <a:endParaRPr lang="en-US"/>
          </a:p>
        </p:txBody>
      </p:sp>
    </p:spTree>
    <p:extLst>
      <p:ext uri="{BB962C8B-B14F-4D97-AF65-F5344CB8AC3E}">
        <p14:creationId xmlns:p14="http://schemas.microsoft.com/office/powerpoint/2010/main" val="2684461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more details about the path on the left- Which is choosing to stay with Original Medicare (so using your Red/White and Blue card) which includes the Part A (Hospital Insurance) and/or Part B (Medical Insurance). </a:t>
            </a:r>
          </a:p>
          <a:p>
            <a:r>
              <a:rPr lang="en-US" dirty="0"/>
              <a:t>With this path, Medicare provides your coverage.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have your choice of any doctors, hospitals and other providers that accept Medicare </a:t>
            </a:r>
          </a:p>
          <a:p>
            <a:endParaRPr lang="en-US" dirty="0"/>
          </a:p>
          <a:p>
            <a:r>
              <a:rPr lang="en-US" dirty="0"/>
              <a:t>You can choose to buy a Medicare Supplement insurance (also know as Medigap) policy to help cover some costs not covered by Original Medicare. </a:t>
            </a:r>
          </a:p>
          <a:p>
            <a:endParaRPr lang="en-US" dirty="0"/>
          </a:p>
          <a:p>
            <a:r>
              <a:rPr lang="en-US" dirty="0"/>
              <a:t>You can also choose to add a Medicare prescription drug plan (Part D)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20</a:t>
            </a:fld>
            <a:endParaRPr lang="en-US"/>
          </a:p>
        </p:txBody>
      </p:sp>
    </p:spTree>
    <p:extLst>
      <p:ext uri="{BB962C8B-B14F-4D97-AF65-F5344CB8AC3E}">
        <p14:creationId xmlns:p14="http://schemas.microsoft.com/office/powerpoint/2010/main" val="2033934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Medicare supplement policies </a:t>
            </a:r>
          </a:p>
        </p:txBody>
      </p:sp>
      <p:sp>
        <p:nvSpPr>
          <p:cNvPr id="4" name="Slide Number Placeholder 3"/>
          <p:cNvSpPr>
            <a:spLocks noGrp="1"/>
          </p:cNvSpPr>
          <p:nvPr>
            <p:ph type="sldNum" sz="quarter" idx="10"/>
          </p:nvPr>
        </p:nvSpPr>
        <p:spPr/>
        <p:txBody>
          <a:bodyPr/>
          <a:lstStyle/>
          <a:p>
            <a:fld id="{7C9C807D-BE9E-427D-9F45-69604B66C095}" type="slidenum">
              <a:rPr lang="en-US" smtClean="0"/>
              <a:t>21</a:t>
            </a:fld>
            <a:endParaRPr lang="en-US"/>
          </a:p>
        </p:txBody>
      </p:sp>
    </p:spTree>
    <p:extLst>
      <p:ext uri="{BB962C8B-B14F-4D97-AF65-F5344CB8AC3E}">
        <p14:creationId xmlns:p14="http://schemas.microsoft.com/office/powerpoint/2010/main" val="4271950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Medicare Supplement Insurance policy is private health insurance that’s designed to supplement Original Medicare. It helps pay some of the health care costs that Original Medicare doesn’t cover (like copayments, coinsurance, and deductibles). Medicare will pay its share of the Medicare-approved amounts for covered health care costs, usually around 80%. Then your Medigap policy pays the remaining 20% of costs.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You will pay a monthly premium for the supplement policy. Premiums </a:t>
            </a:r>
            <a:r>
              <a:rPr lang="en-US" baseline="0" dirty="0"/>
              <a:t>will</a:t>
            </a:r>
            <a:r>
              <a:rPr lang="en-US" dirty="0"/>
              <a:t> vary depending on the insurance company, the benefits selected, the age of the applicant and where the applicant lives. Policy premiums also tend to increase a bit each year.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err="1"/>
              <a:t>Medigap</a:t>
            </a:r>
            <a:r>
              <a:rPr lang="en-US" dirty="0"/>
              <a:t> policies cover only one person. If you and your spouse both want coverage, you’ll need to have separate Medigap policies.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You will still pay the monthly Part B premium </a:t>
            </a:r>
          </a:p>
          <a:p>
            <a:pPr marL="171450" indent="-171450">
              <a:buFont typeface="Arial" panose="020B0604020202020204" pitchFamily="34" charset="0"/>
              <a:buChar char="•"/>
            </a:pPr>
            <a:r>
              <a:rPr lang="en-US" dirty="0"/>
              <a:t>There is no need to review coverage yearly- people keep same supplement for many years.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22</a:t>
            </a:fld>
            <a:endParaRPr lang="en-US"/>
          </a:p>
        </p:txBody>
      </p:sp>
    </p:spTree>
    <p:extLst>
      <p:ext uri="{BB962C8B-B14F-4D97-AF65-F5344CB8AC3E}">
        <p14:creationId xmlns:p14="http://schemas.microsoft.com/office/powerpoint/2010/main" val="2738985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types of Medigap Policies.  This slide reviews the type of policies that are available. To purchase a Medicare supplement policy, you must meet with a licensed insurance agent who can further review all your options.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23</a:t>
            </a:fld>
            <a:endParaRPr lang="en-US"/>
          </a:p>
        </p:txBody>
      </p:sp>
    </p:spTree>
    <p:extLst>
      <p:ext uri="{BB962C8B-B14F-4D97-AF65-F5344CB8AC3E}">
        <p14:creationId xmlns:p14="http://schemas.microsoft.com/office/powerpoint/2010/main" val="432075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15000"/>
              </a:spcBef>
            </a:pPr>
            <a:r>
              <a:rPr lang="en-US" altLang="en-US" b="0" dirty="0"/>
              <a:t>For most Medigap policies the </a:t>
            </a:r>
            <a:r>
              <a:rPr lang="en-US" altLang="en-US" b="1" dirty="0"/>
              <a:t>Basic Benefits </a:t>
            </a:r>
            <a:r>
              <a:rPr lang="en-US" altLang="en-US" b="0" dirty="0"/>
              <a:t>covers the </a:t>
            </a:r>
            <a:r>
              <a:rPr lang="en-US" altLang="en-US" dirty="0"/>
              <a:t>20% approved amount after Medicare pays it’s 80% on most services</a:t>
            </a:r>
          </a:p>
          <a:p>
            <a:pPr eaLnBrk="1" hangingPunct="1">
              <a:spcBef>
                <a:spcPct val="15000"/>
              </a:spcBef>
            </a:pPr>
            <a:endParaRPr lang="en-US" altLang="en-US" sz="800" dirty="0"/>
          </a:p>
          <a:p>
            <a:pPr eaLnBrk="1" hangingPunct="1">
              <a:spcBef>
                <a:spcPct val="15000"/>
              </a:spcBef>
            </a:pPr>
            <a:r>
              <a:rPr lang="en-US" altLang="en-US" b="1" dirty="0"/>
              <a:t>Wisconsin also has several Mandated Benefits. </a:t>
            </a:r>
            <a:r>
              <a:rPr lang="en-US" altLang="en-US" dirty="0"/>
              <a:t> </a:t>
            </a:r>
          </a:p>
          <a:p>
            <a:pPr marL="0" indent="0">
              <a:buFont typeface="Wingdings" panose="05000000000000000000" pitchFamily="2" charset="2"/>
              <a:buNone/>
              <a:defRPr/>
            </a:pPr>
            <a:r>
              <a:rPr lang="en-US" altLang="en-US" sz="800" dirty="0"/>
              <a:t>Wisconsin insurance law requires that supplement polices contain certain mandated benefits. These benefits are available even when Medicare does not cover the expenses. </a:t>
            </a:r>
          </a:p>
          <a:p>
            <a:pPr>
              <a:defRPr/>
            </a:pPr>
            <a:r>
              <a:rPr lang="en-US" altLang="en-US" sz="800" dirty="0"/>
              <a:t>	</a:t>
            </a:r>
          </a:p>
          <a:p>
            <a:pPr>
              <a:defRPr/>
            </a:pPr>
            <a:endParaRPr lang="en-US" sz="900" i="1" dirty="0">
              <a:cs typeface="Arial" panose="020B0604020202020204" pitchFamily="34" charset="0"/>
            </a:endParaRPr>
          </a:p>
          <a:p>
            <a:pPr>
              <a:defRPr/>
            </a:pPr>
            <a:r>
              <a:rPr lang="en-US" sz="800" i="1" dirty="0">
                <a:cs typeface="Arial" panose="020B0604020202020204" pitchFamily="34" charset="0"/>
              </a:rPr>
              <a:t>Please note that this Only applies to policies issued in Wisconsin to Wisconsin residents</a:t>
            </a:r>
          </a:p>
          <a:p>
            <a:pPr eaLnBrk="1" hangingPunct="1">
              <a:spcBef>
                <a:spcPct val="15000"/>
              </a:spcBef>
            </a:pPr>
            <a:endParaRPr lang="en-US" altLang="en-US" sz="800" b="1" dirty="0"/>
          </a:p>
          <a:p>
            <a:pPr eaLnBrk="1" hangingPunct="1">
              <a:spcBef>
                <a:spcPct val="15000"/>
              </a:spcBef>
            </a:pPr>
            <a:endParaRPr lang="en-US" altLang="en-US" sz="800" b="1" dirty="0"/>
          </a:p>
        </p:txBody>
      </p:sp>
      <p:sp>
        <p:nvSpPr>
          <p:cNvPr id="4" name="Slide Number Placeholder 3"/>
          <p:cNvSpPr>
            <a:spLocks noGrp="1"/>
          </p:cNvSpPr>
          <p:nvPr>
            <p:ph type="sldNum" sz="quarter" idx="10"/>
          </p:nvPr>
        </p:nvSpPr>
        <p:spPr/>
        <p:txBody>
          <a:bodyPr/>
          <a:lstStyle/>
          <a:p>
            <a:fld id="{7C9C807D-BE9E-427D-9F45-69604B66C095}" type="slidenum">
              <a:rPr lang="en-US" smtClean="0"/>
              <a:t>24</a:t>
            </a:fld>
            <a:endParaRPr lang="en-US"/>
          </a:p>
        </p:txBody>
      </p:sp>
    </p:spTree>
    <p:extLst>
      <p:ext uri="{BB962C8B-B14F-4D97-AF65-F5344CB8AC3E}">
        <p14:creationId xmlns:p14="http://schemas.microsoft.com/office/powerpoint/2010/main" val="1789125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addition to the basic benefits, all Medigap insurance offers optional benefits also known as “riders”.  Each of the optional riders must be priced and sold separately from the basic policy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Some of these optional choices are listed here. </a:t>
            </a:r>
            <a:r>
              <a:rPr lang="en-US" altLang="en-US" b="0" dirty="0"/>
              <a:t>For more detailed information on riders, ask your insurance agent or contact the ADRC! </a:t>
            </a:r>
          </a:p>
          <a:p>
            <a:endParaRPr lang="en-US" altLang="en-US" dirty="0"/>
          </a:p>
          <a:p>
            <a:r>
              <a:rPr lang="en-US" altLang="en-US" b="1" dirty="0"/>
              <a:t>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25</a:t>
            </a:fld>
            <a:endParaRPr lang="en-US"/>
          </a:p>
        </p:txBody>
      </p:sp>
    </p:spTree>
    <p:extLst>
      <p:ext uri="{BB962C8B-B14F-4D97-AF65-F5344CB8AC3E}">
        <p14:creationId xmlns:p14="http://schemas.microsoft.com/office/powerpoint/2010/main" val="282702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Another great resource for information on policies can be found with Office of the Commissioner of Insurance in Wisconsin. OCI is the agency responsible for the regulating and licensing of insurance and has many great resources available. </a:t>
            </a:r>
          </a:p>
          <a:p>
            <a:endParaRPr lang="en-US" altLang="en-US" dirty="0"/>
          </a:p>
          <a:p>
            <a:r>
              <a:rPr lang="en-US" dirty="0"/>
              <a:t>You can find these resources online at the website listed, by calling OCI directly or by </a:t>
            </a:r>
            <a:r>
              <a:rPr lang="en-US" altLang="en-US" b="0" dirty="0"/>
              <a:t>contacting the ADRC!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26</a:t>
            </a:fld>
            <a:endParaRPr lang="en-US"/>
          </a:p>
        </p:txBody>
      </p:sp>
    </p:spTree>
    <p:extLst>
      <p:ext uri="{BB962C8B-B14F-4D97-AF65-F5344CB8AC3E}">
        <p14:creationId xmlns:p14="http://schemas.microsoft.com/office/powerpoint/2010/main" val="2142903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41"/>
              </a:spcBef>
              <a:tabLst>
                <a:tab pos="659308" algn="r"/>
              </a:tabLst>
            </a:pPr>
            <a:r>
              <a:rPr lang="en-US" dirty="0">
                <a:ea typeface="Times New Roman"/>
              </a:rPr>
              <a:t>The best time to buy a Medigap policy is during your Medigap Open Enrollment Period. This period lasts for 6 months and begins on the first day of the month in which you’re both 65 years of age or older and enrolled in Medicare Part B. If you apply during this timeframe, you can buy any Medigap policy the company sells, even if you have health problems, for the same price as people with good health. </a:t>
            </a:r>
            <a:r>
              <a:rPr lang="en-US" dirty="0"/>
              <a:t>If you don’t purchase a plan within your 6-month Open Enrollment Period, insurance companies can deny coverage based on your health condition.</a:t>
            </a:r>
          </a:p>
          <a:p>
            <a:pPr>
              <a:spcBef>
                <a:spcPts val="641"/>
              </a:spcBef>
              <a:tabLst>
                <a:tab pos="659308" algn="r"/>
              </a:tabLst>
            </a:pPr>
            <a:endParaRPr lang="en-US" dirty="0">
              <a:ea typeface="Times New Roman"/>
            </a:endParaRPr>
          </a:p>
          <a:p>
            <a:pPr>
              <a:spcBef>
                <a:spcPts val="641"/>
              </a:spcBef>
              <a:tabLst>
                <a:tab pos="659308" algn="r"/>
              </a:tabLst>
            </a:pPr>
            <a:r>
              <a:rPr lang="en-US" dirty="0">
                <a:ea typeface="Times New Roman"/>
              </a:rPr>
              <a:t>Outside of an OEP- You may buy a Medigap policy any time that an insurance company will sell you one.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27</a:t>
            </a:fld>
            <a:endParaRPr lang="en-US"/>
          </a:p>
        </p:txBody>
      </p:sp>
    </p:spTree>
    <p:extLst>
      <p:ext uri="{BB962C8B-B14F-4D97-AF65-F5344CB8AC3E}">
        <p14:creationId xmlns:p14="http://schemas.microsoft.com/office/powerpoint/2010/main" val="18784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Listed here are the steps to take if you are interested in buying a Medigap policy</a:t>
            </a:r>
          </a:p>
        </p:txBody>
      </p:sp>
      <p:sp>
        <p:nvSpPr>
          <p:cNvPr id="4" name="Slide Number Placeholder 3"/>
          <p:cNvSpPr>
            <a:spLocks noGrp="1"/>
          </p:cNvSpPr>
          <p:nvPr>
            <p:ph type="sldNum" sz="quarter" idx="10"/>
          </p:nvPr>
        </p:nvSpPr>
        <p:spPr/>
        <p:txBody>
          <a:bodyPr/>
          <a:lstStyle/>
          <a:p>
            <a:fld id="{7C9C807D-BE9E-427D-9F45-69604B66C095}" type="slidenum">
              <a:rPr lang="en-US" smtClean="0"/>
              <a:t>28</a:t>
            </a:fld>
            <a:endParaRPr lang="en-US"/>
          </a:p>
        </p:txBody>
      </p:sp>
    </p:spTree>
    <p:extLst>
      <p:ext uri="{BB962C8B-B14F-4D97-AF65-F5344CB8AC3E}">
        <p14:creationId xmlns:p14="http://schemas.microsoft.com/office/powerpoint/2010/main" val="3695381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additional resources that can help answer any questions you may have about Medigap policies.</a:t>
            </a:r>
          </a:p>
        </p:txBody>
      </p:sp>
      <p:sp>
        <p:nvSpPr>
          <p:cNvPr id="4" name="Slide Number Placeholder 3"/>
          <p:cNvSpPr>
            <a:spLocks noGrp="1"/>
          </p:cNvSpPr>
          <p:nvPr>
            <p:ph type="sldNum" sz="quarter" idx="10"/>
          </p:nvPr>
        </p:nvSpPr>
        <p:spPr/>
        <p:txBody>
          <a:bodyPr/>
          <a:lstStyle/>
          <a:p>
            <a:fld id="{7C9C807D-BE9E-427D-9F45-69604B66C095}" type="slidenum">
              <a:rPr lang="en-US" smtClean="0"/>
              <a:t>29</a:t>
            </a:fld>
            <a:endParaRPr lang="en-US"/>
          </a:p>
        </p:txBody>
      </p:sp>
    </p:spTree>
    <p:extLst>
      <p:ext uri="{BB962C8B-B14F-4D97-AF65-F5344CB8AC3E}">
        <p14:creationId xmlns:p14="http://schemas.microsoft.com/office/powerpoint/2010/main" val="2449808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During today’s presentation, we will review:</a:t>
            </a:r>
          </a:p>
          <a:p>
            <a:pPr marL="342900" indent="-342900">
              <a:buFont typeface="Wingdings" panose="05000000000000000000" pitchFamily="2" charset="2"/>
              <a:buChar char="§"/>
            </a:pPr>
            <a:r>
              <a:rPr lang="en-US" sz="1200" dirty="0">
                <a:cs typeface="Arial" panose="020B0604020202020204" pitchFamily="34" charset="0"/>
              </a:rPr>
              <a:t>Enrollment in Medicare</a:t>
            </a:r>
          </a:p>
          <a:p>
            <a:pPr marL="342900" indent="-342900">
              <a:buFont typeface="Wingdings" panose="05000000000000000000" pitchFamily="2" charset="2"/>
              <a:buChar char="§"/>
            </a:pPr>
            <a:r>
              <a:rPr lang="en-US" sz="1200" dirty="0">
                <a:cs typeface="Arial" panose="020B0604020202020204" pitchFamily="34" charset="0"/>
              </a:rPr>
              <a:t>Medicare Basics</a:t>
            </a:r>
          </a:p>
          <a:p>
            <a:pPr marL="342900" indent="-342900">
              <a:buFont typeface="Wingdings" panose="05000000000000000000" pitchFamily="2" charset="2"/>
              <a:buChar char="§"/>
            </a:pPr>
            <a:r>
              <a:rPr lang="en-US" sz="1200" dirty="0">
                <a:cs typeface="Arial" panose="020B0604020202020204" pitchFamily="34" charset="0"/>
              </a:rPr>
              <a:t>Your Coverage Choices</a:t>
            </a:r>
          </a:p>
          <a:p>
            <a:pPr marL="342900" indent="-342900">
              <a:buFont typeface="Wingdings" panose="05000000000000000000" pitchFamily="2" charset="2"/>
              <a:buChar char="§"/>
            </a:pPr>
            <a:r>
              <a:rPr lang="en-US" sz="1200" dirty="0">
                <a:cs typeface="Arial" panose="020B0604020202020204" pitchFamily="34" charset="0"/>
              </a:rPr>
              <a:t>Senior Care</a:t>
            </a:r>
          </a:p>
          <a:p>
            <a:pPr marL="342900" indent="-342900">
              <a:buFont typeface="Wingdings" panose="05000000000000000000" pitchFamily="2" charset="2"/>
              <a:buChar char="§"/>
            </a:pPr>
            <a:r>
              <a:rPr lang="en-US" sz="1200" dirty="0">
                <a:cs typeface="Arial" panose="020B0604020202020204" pitchFamily="34" charset="0"/>
              </a:rPr>
              <a:t>Help for People with Limited Income</a:t>
            </a:r>
          </a:p>
          <a:p>
            <a:pPr marL="342900" indent="-342900">
              <a:buFont typeface="Wingdings" panose="05000000000000000000" pitchFamily="2" charset="2"/>
              <a:buChar char="§"/>
            </a:pPr>
            <a:r>
              <a:rPr lang="en-US" sz="1200" dirty="0">
                <a:cs typeface="Arial" panose="020B0604020202020204" pitchFamily="34" charset="0"/>
              </a:rPr>
              <a:t>Words of Caution</a:t>
            </a:r>
          </a:p>
          <a:p>
            <a:pPr marL="0" indent="0">
              <a:buFont typeface="Wingdings" panose="05000000000000000000" pitchFamily="2" charset="2"/>
              <a:buNone/>
            </a:pPr>
            <a:r>
              <a:rPr lang="en-US" dirty="0"/>
              <a:t>The Medicare &amp; You handbook pictured here is mailed to every Medicare household each year in the fall. Please refer to this handbook for further details.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a:t>
            </a:fld>
            <a:endParaRPr lang="en-US"/>
          </a:p>
        </p:txBody>
      </p:sp>
    </p:spTree>
    <p:extLst>
      <p:ext uri="{BB962C8B-B14F-4D97-AF65-F5344CB8AC3E}">
        <p14:creationId xmlns:p14="http://schemas.microsoft.com/office/powerpoint/2010/main" val="2740746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spcBef>
                <a:spcPts val="611"/>
              </a:spcBef>
              <a:buFont typeface="Wingdings" panose="05000000000000000000" pitchFamily="2" charset="2"/>
              <a:buNone/>
            </a:pPr>
            <a:r>
              <a:rPr lang="en-US" dirty="0"/>
              <a:t>Next, let’s take a closer look at Medicare Part D- which is Prescription Drug Coverage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30</a:t>
            </a:fld>
            <a:endParaRPr lang="en-US"/>
          </a:p>
        </p:txBody>
      </p:sp>
    </p:spTree>
    <p:extLst>
      <p:ext uri="{BB962C8B-B14F-4D97-AF65-F5344CB8AC3E}">
        <p14:creationId xmlns:p14="http://schemas.microsoft.com/office/powerpoint/2010/main" val="1101366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611"/>
              </a:spcBef>
              <a:spcAft>
                <a:spcPts val="0"/>
              </a:spcAft>
              <a:buClrTx/>
              <a:buSzTx/>
              <a:buFont typeface="Wingdings" panose="05000000000000000000" pitchFamily="2" charset="2"/>
              <a:buNone/>
              <a:tabLst/>
              <a:defRPr/>
            </a:pPr>
            <a:r>
              <a:rPr lang="en-US" sz="1200" dirty="0">
                <a:solidFill>
                  <a:prstClr val="black"/>
                </a:solidFill>
              </a:rPr>
              <a:t>To receive Part D coverage, you must enroll in a Part D Plan</a:t>
            </a:r>
          </a:p>
          <a:p>
            <a:pPr marL="0" marR="0" lvl="0" indent="0" algn="l" defTabSz="914400" rtl="0" eaLnBrk="1" fontAlgn="base" latinLnBrk="0" hangingPunct="1">
              <a:lnSpc>
                <a:spcPct val="100000"/>
              </a:lnSpc>
              <a:spcBef>
                <a:spcPts val="611"/>
              </a:spcBef>
              <a:spcAft>
                <a:spcPts val="0"/>
              </a:spcAft>
              <a:buClrTx/>
              <a:buSzTx/>
              <a:buFont typeface="Wingdings" panose="05000000000000000000" pitchFamily="2" charset="2"/>
              <a:buNone/>
              <a:tabLst/>
              <a:defRPr/>
            </a:pPr>
            <a:r>
              <a:rPr lang="en-US" sz="1200" dirty="0">
                <a:solidFill>
                  <a:prstClr val="black"/>
                </a:solidFill>
              </a:rPr>
              <a:t>Plans cover prescription medications only</a:t>
            </a:r>
          </a:p>
          <a:p>
            <a:pPr marL="0" marR="0" lvl="0" indent="0" algn="l" defTabSz="914400" rtl="0" eaLnBrk="1" fontAlgn="base" latinLnBrk="0" hangingPunct="1">
              <a:lnSpc>
                <a:spcPct val="100000"/>
              </a:lnSpc>
              <a:spcBef>
                <a:spcPts val="611"/>
              </a:spcBef>
              <a:spcAft>
                <a:spcPts val="0"/>
              </a:spcAft>
              <a:buClrTx/>
              <a:buSzTx/>
              <a:buFont typeface="Wingdings" panose="05000000000000000000" pitchFamily="2" charset="2"/>
              <a:buNone/>
              <a:tabLst/>
              <a:defRPr/>
            </a:pPr>
            <a:r>
              <a:rPr lang="en-US" sz="1200" dirty="0">
                <a:solidFill>
                  <a:prstClr val="black"/>
                </a:solidFill>
              </a:rPr>
              <a:t>These plans are run by private companies that contract with Medicare. </a:t>
            </a:r>
          </a:p>
          <a:p>
            <a:pPr marL="0" indent="0" fontAlgn="base">
              <a:spcBef>
                <a:spcPts val="611"/>
              </a:spcBef>
              <a:buFont typeface="Wingdings" panose="05000000000000000000" pitchFamily="2" charset="2"/>
              <a:buNone/>
            </a:pPr>
            <a:r>
              <a:rPr lang="en-US" dirty="0"/>
              <a:t>If you chose Original Medicare and you want prescription drug coverage, you must choose and join a stand-alone Medicare Prescription Drug Plan.  You usually pay a monthly premium. In Wisconsin for 2021- there are 31 stand-alone prescription drug plans available to choose from. </a:t>
            </a:r>
          </a:p>
          <a:p>
            <a:pPr marL="171450" indent="-171450">
              <a:buFont typeface="Wingdings" panose="05000000000000000000" pitchFamily="2" charset="2"/>
              <a:buChar char="§"/>
            </a:pPr>
            <a:r>
              <a:rPr lang="en-US" dirty="0"/>
              <a:t>Part D coverage is also provided through Medicare Advantage (Part C) Plans. </a:t>
            </a:r>
          </a:p>
          <a:p>
            <a:pPr marL="628650" lvl="1" indent="-171450" algn="l" defTabSz="514324">
              <a:spcBef>
                <a:spcPts val="451"/>
              </a:spcBef>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31</a:t>
            </a:fld>
            <a:endParaRPr lang="en-US"/>
          </a:p>
        </p:txBody>
      </p:sp>
    </p:spTree>
    <p:extLst>
      <p:ext uri="{BB962C8B-B14F-4D97-AF65-F5344CB8AC3E}">
        <p14:creationId xmlns:p14="http://schemas.microsoft.com/office/powerpoint/2010/main" val="3334179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2021 costs related to Part D.</a:t>
            </a:r>
          </a:p>
          <a:p>
            <a:pPr marL="1257300" lvl="2" indent="-342900">
              <a:lnSpc>
                <a:spcPct val="80000"/>
              </a:lnSpc>
              <a:spcAft>
                <a:spcPts val="1200"/>
              </a:spcAft>
              <a:buFont typeface="Wingdings" panose="05000000000000000000" pitchFamily="2" charset="2"/>
              <a:buChar char="§"/>
            </a:pPr>
            <a:r>
              <a:rPr lang="en-US" altLang="en-US" sz="1200" dirty="0">
                <a:cs typeface="Arial" charset="0"/>
              </a:rPr>
              <a:t>Costs vary by plan and change </a:t>
            </a:r>
            <a:r>
              <a:rPr lang="en-US" altLang="en-US" sz="1200" b="1" dirty="0">
                <a:cs typeface="Arial" charset="0"/>
              </a:rPr>
              <a:t>annually</a:t>
            </a:r>
            <a:r>
              <a:rPr lang="en-US" altLang="en-US" sz="1200" dirty="0">
                <a:cs typeface="Arial" charset="0"/>
              </a:rPr>
              <a:t>.</a:t>
            </a:r>
          </a:p>
          <a:p>
            <a:pPr marL="1257300" lvl="2" indent="-342900">
              <a:lnSpc>
                <a:spcPct val="80000"/>
              </a:lnSpc>
              <a:spcAft>
                <a:spcPts val="1200"/>
              </a:spcAft>
              <a:buFont typeface="Wingdings" panose="05000000000000000000" pitchFamily="2" charset="2"/>
              <a:buChar char="§"/>
            </a:pPr>
            <a:r>
              <a:rPr lang="en-US" altLang="en-US" sz="1200" dirty="0">
                <a:cs typeface="Arial" charset="0"/>
              </a:rPr>
              <a:t>2021 plan premiums range from $7.30 to $132.30 per month.</a:t>
            </a:r>
          </a:p>
          <a:p>
            <a:pPr marL="1257300" lvl="2" indent="-342900">
              <a:lnSpc>
                <a:spcPct val="80000"/>
              </a:lnSpc>
              <a:spcAft>
                <a:spcPts val="1200"/>
              </a:spcAft>
              <a:buFont typeface="Wingdings" panose="05000000000000000000" pitchFamily="2" charset="2"/>
              <a:buChar char="§"/>
            </a:pPr>
            <a:r>
              <a:rPr lang="en-US" altLang="en-US" sz="1200" dirty="0">
                <a:cs typeface="Arial" charset="0"/>
              </a:rPr>
              <a:t>2021 deductible is $445.</a:t>
            </a:r>
          </a:p>
          <a:p>
            <a:pPr marL="1257300" lvl="2" indent="-342900">
              <a:lnSpc>
                <a:spcPct val="80000"/>
              </a:lnSpc>
              <a:spcAft>
                <a:spcPts val="3000"/>
              </a:spcAft>
              <a:buFont typeface="Wingdings" panose="05000000000000000000" pitchFamily="2" charset="2"/>
              <a:buChar char="§"/>
            </a:pPr>
            <a:r>
              <a:rPr lang="en-US" altLang="en-US" sz="1200" dirty="0">
                <a:cs typeface="Arial" charset="0"/>
              </a:rPr>
              <a:t>Copays and coinsurance may vary per drug, per plan, per pharmacy.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Arial" charset="0"/>
              </a:rPr>
              <a:t>Please note that people with Part D who have higher incomes will pay an additional amount on top of their plan premium.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32</a:t>
            </a:fld>
            <a:endParaRPr lang="en-US"/>
          </a:p>
        </p:txBody>
      </p:sp>
    </p:spTree>
    <p:extLst>
      <p:ext uri="{BB962C8B-B14F-4D97-AF65-F5344CB8AC3E}">
        <p14:creationId xmlns:p14="http://schemas.microsoft.com/office/powerpoint/2010/main" val="2806263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spcAft>
                <a:spcPts val="1200"/>
              </a:spcAft>
            </a:pPr>
            <a:r>
              <a:rPr lang="en-US" altLang="en-US" sz="2400" b="0" dirty="0">
                <a:latin typeface="Arial" panose="020B0604020202020204" pitchFamily="34" charset="0"/>
                <a:cs typeface="Arial" panose="020B0604020202020204" pitchFamily="34" charset="0"/>
              </a:rPr>
              <a:t>Part D Late Enrollment Penalty</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You may pay a late enrollment penalty if you did not enroll in a Part D plan during your IEP and did not have other </a:t>
            </a:r>
            <a:r>
              <a:rPr lang="en-US" altLang="en-US" sz="2000" b="1" i="1" dirty="0">
                <a:cs typeface="Arial" charset="0"/>
              </a:rPr>
              <a:t>creditable</a:t>
            </a:r>
            <a:r>
              <a:rPr lang="en-US" altLang="en-US" sz="2000" dirty="0">
                <a:cs typeface="Arial" charset="0"/>
              </a:rPr>
              <a:t> coverage*. </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The penalty is 1% of the average national monthly premium for every month you delayed enrollment.</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The penalty will be added to your monthly premium if and when you enroll in a Part D plan, and it will continue as long as you are enrolled</a:t>
            </a:r>
          </a:p>
          <a:p>
            <a:pPr lvl="1">
              <a:lnSpc>
                <a:spcPct val="80000"/>
              </a:lnSpc>
              <a:spcAft>
                <a:spcPts val="1200"/>
              </a:spcAft>
            </a:pPr>
            <a:endParaRPr lang="en-US" altLang="en-US" sz="800" b="0" dirty="0">
              <a:latin typeface="Arial" panose="020B0604020202020204" pitchFamily="34" charset="0"/>
              <a:cs typeface="Arial" panose="020B0604020202020204" pitchFamily="34" charset="0"/>
            </a:endParaRPr>
          </a:p>
          <a:p>
            <a:pPr lvl="1">
              <a:lnSpc>
                <a:spcPct val="80000"/>
              </a:lnSpc>
              <a:spcAft>
                <a:spcPts val="1200"/>
              </a:spcAft>
            </a:pPr>
            <a:r>
              <a:rPr lang="en-US" altLang="en-US" sz="2000" b="0" dirty="0">
                <a:latin typeface="Arial" panose="020B0604020202020204" pitchFamily="34" charset="0"/>
                <a:cs typeface="Arial" panose="020B0604020202020204" pitchFamily="34" charset="0"/>
              </a:rPr>
              <a:t>*Creditable Coverage is defined by Medicare as: </a:t>
            </a:r>
            <a:r>
              <a:rPr lang="en-US" altLang="en-US" sz="2000" dirty="0">
                <a:cs typeface="Arial" panose="020B0604020202020204" pitchFamily="34" charset="0"/>
              </a:rPr>
              <a:t>Other prescription drug coverage that is expected to pay, on average, at least as much as Medicare’s standard Part D coverage. </a:t>
            </a:r>
          </a:p>
          <a:p>
            <a:pPr lvl="1">
              <a:lnSpc>
                <a:spcPct val="80000"/>
              </a:lnSpc>
              <a:spcAft>
                <a:spcPts val="1200"/>
              </a:spcAft>
            </a:pPr>
            <a:r>
              <a:rPr lang="en-US" altLang="en-US" sz="2000" dirty="0">
                <a:cs typeface="Arial" panose="020B0604020202020204" pitchFamily="34" charset="0"/>
              </a:rPr>
              <a:t>Some options that count as creditable coverage include: </a:t>
            </a:r>
            <a:endParaRPr lang="en-US" altLang="en-US" sz="2000" b="1" dirty="0">
              <a:cs typeface="Arial" panose="020B0604020202020204" pitchFamily="34" charset="0"/>
            </a:endParaRPr>
          </a:p>
          <a:p>
            <a:pPr marL="1714500" lvl="3" indent="-342900">
              <a:lnSpc>
                <a:spcPct val="80000"/>
              </a:lnSpc>
              <a:spcAft>
                <a:spcPts val="600"/>
              </a:spcAft>
              <a:buFont typeface="Wingdings" panose="05000000000000000000" pitchFamily="2" charset="2"/>
              <a:buChar char="§"/>
            </a:pPr>
            <a:r>
              <a:rPr lang="en-US" altLang="en-US" sz="2000" dirty="0">
                <a:cs typeface="Arial" panose="020B0604020202020204" pitchFamily="34" charset="0"/>
              </a:rPr>
              <a:t>Veterans drug coverage</a:t>
            </a:r>
          </a:p>
          <a:p>
            <a:pPr marL="1714500" lvl="3" indent="-342900">
              <a:lnSpc>
                <a:spcPct val="80000"/>
              </a:lnSpc>
              <a:spcAft>
                <a:spcPts val="600"/>
              </a:spcAft>
              <a:buFont typeface="Wingdings" panose="05000000000000000000" pitchFamily="2" charset="2"/>
              <a:buChar char="§"/>
            </a:pPr>
            <a:r>
              <a:rPr lang="en-US" altLang="en-US" sz="2000" dirty="0">
                <a:cs typeface="Arial" panose="020B0604020202020204" pitchFamily="34" charset="0"/>
              </a:rPr>
              <a:t>Senior Care</a:t>
            </a:r>
          </a:p>
          <a:p>
            <a:pPr marL="1714500" lvl="3" indent="-342900">
              <a:lnSpc>
                <a:spcPct val="80000"/>
              </a:lnSpc>
              <a:spcAft>
                <a:spcPts val="600"/>
              </a:spcAft>
              <a:buFont typeface="Wingdings" panose="05000000000000000000" pitchFamily="2" charset="2"/>
              <a:buChar char="§"/>
            </a:pPr>
            <a:r>
              <a:rPr lang="en-US" altLang="en-US" sz="2000" dirty="0">
                <a:cs typeface="Arial" panose="020B0604020202020204" pitchFamily="34" charset="0"/>
              </a:rPr>
              <a:t>&amp; some types of Employer Coverage</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33</a:t>
            </a:fld>
            <a:endParaRPr lang="en-US"/>
          </a:p>
        </p:txBody>
      </p:sp>
    </p:spTree>
    <p:extLst>
      <p:ext uri="{BB962C8B-B14F-4D97-AF65-F5344CB8AC3E}">
        <p14:creationId xmlns:p14="http://schemas.microsoft.com/office/powerpoint/2010/main" val="4040550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623"/>
              </a:spcBef>
              <a:defRPr/>
            </a:pPr>
            <a:r>
              <a:rPr lang="en-US" b="0" dirty="0">
                <a:solidFill>
                  <a:prstClr val="black"/>
                </a:solidFill>
              </a:rPr>
              <a:t>This graph sums up the Medicare Part D costs for 2021,</a:t>
            </a:r>
            <a:r>
              <a:rPr lang="en-US" b="0" baseline="0" dirty="0">
                <a:solidFill>
                  <a:prstClr val="black"/>
                </a:solidFill>
              </a:rPr>
              <a:t> which you can review in your handout</a:t>
            </a:r>
            <a:r>
              <a:rPr lang="en-US" b="0" dirty="0">
                <a:solidFill>
                  <a:prstClr val="black"/>
                </a:solidFill>
              </a:rPr>
              <a:t>.</a:t>
            </a:r>
          </a:p>
          <a:p>
            <a:pPr marL="0" lvl="1">
              <a:spcBef>
                <a:spcPts val="623"/>
              </a:spcBef>
              <a:defRPr/>
            </a:pPr>
            <a:endParaRPr lang="en-US" b="0" dirty="0">
              <a:solidFill>
                <a:prstClr val="black"/>
              </a:solidFill>
            </a:endParaRPr>
          </a:p>
          <a:p>
            <a:pPr marL="0" lvl="1">
              <a:spcBef>
                <a:spcPts val="623"/>
              </a:spcBef>
              <a:defRPr/>
            </a:pPr>
            <a:endParaRPr lang="en-US" b="0" dirty="0">
              <a:solidFill>
                <a:prstClr val="black"/>
              </a:solidFill>
            </a:endParaRPr>
          </a:p>
          <a:p>
            <a:pPr>
              <a:spcBef>
                <a:spcPts val="590"/>
              </a:spcBef>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34</a:t>
            </a:fld>
            <a:endParaRPr lang="en-US"/>
          </a:p>
        </p:txBody>
      </p:sp>
    </p:spTree>
    <p:extLst>
      <p:ext uri="{BB962C8B-B14F-4D97-AF65-F5344CB8AC3E}">
        <p14:creationId xmlns:p14="http://schemas.microsoft.com/office/powerpoint/2010/main" val="3177101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D plans cover:</a:t>
            </a:r>
          </a:p>
          <a:p>
            <a:endParaRPr lang="en-US" dirty="0"/>
          </a:p>
          <a:p>
            <a:pPr marL="342900" indent="-342900">
              <a:spcAft>
                <a:spcPts val="600"/>
              </a:spcAft>
              <a:buFont typeface="Wingdings" panose="05000000000000000000" pitchFamily="2" charset="2"/>
              <a:buChar char="§"/>
            </a:pPr>
            <a:r>
              <a:rPr lang="en-US" altLang="en-US" sz="1200" dirty="0">
                <a:cs typeface="Arial" charset="0"/>
              </a:rPr>
              <a:t>Prescribed medications.</a:t>
            </a:r>
          </a:p>
          <a:p>
            <a:pPr marL="342900" indent="-342900">
              <a:spcAft>
                <a:spcPts val="600"/>
              </a:spcAft>
              <a:buFont typeface="Wingdings" panose="05000000000000000000" pitchFamily="2" charset="2"/>
              <a:buChar char="§"/>
            </a:pPr>
            <a:r>
              <a:rPr lang="en-US" altLang="en-US" sz="1200" dirty="0">
                <a:cs typeface="Arial" charset="0"/>
              </a:rPr>
              <a:t>Medications that are included in a plan’s formulary- which is the plan’s list of covered drugs. Not all medications are covered by all plans. </a:t>
            </a:r>
          </a:p>
          <a:p>
            <a:pPr marL="342900" indent="-342900">
              <a:spcAft>
                <a:spcPts val="600"/>
              </a:spcAft>
              <a:buFont typeface="Wingdings" panose="05000000000000000000" pitchFamily="2" charset="2"/>
              <a:buChar char="§"/>
            </a:pPr>
            <a:r>
              <a:rPr lang="en-US" altLang="en-US" sz="1200" dirty="0">
                <a:cs typeface="Arial" charset="0"/>
              </a:rPr>
              <a:t>Medications must be for medically prescribed use.</a:t>
            </a:r>
          </a:p>
          <a:p>
            <a:pPr marL="0" indent="0">
              <a:buFont typeface="Wingdings" panose="05000000000000000000" pitchFamily="2" charset="2"/>
              <a:buNone/>
            </a:pPr>
            <a:endParaRPr lang="en-US" altLang="en-US" sz="1200" dirty="0">
              <a:cs typeface="Arial" charset="0"/>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35</a:t>
            </a:fld>
            <a:endParaRPr lang="en-US"/>
          </a:p>
        </p:txBody>
      </p:sp>
    </p:spTree>
    <p:extLst>
      <p:ext uri="{BB962C8B-B14F-4D97-AF65-F5344CB8AC3E}">
        <p14:creationId xmlns:p14="http://schemas.microsoft.com/office/powerpoint/2010/main" val="317669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be aware that these items are not covered by Medicare Part D.  </a:t>
            </a:r>
          </a:p>
          <a:p>
            <a:endParaRPr lang="en-US" dirty="0"/>
          </a:p>
          <a:p>
            <a:pPr marL="342900" indent="-342900">
              <a:spcAft>
                <a:spcPts val="600"/>
              </a:spcAft>
              <a:buFont typeface="Wingdings" panose="05000000000000000000" pitchFamily="2" charset="2"/>
              <a:buChar char="§"/>
            </a:pPr>
            <a:r>
              <a:rPr lang="en-US" altLang="en-US" sz="2200" dirty="0">
                <a:cs typeface="Arial" charset="0"/>
              </a:rPr>
              <a:t>Medications that are not on a plan’s formulary</a:t>
            </a:r>
          </a:p>
          <a:p>
            <a:pPr marL="342900" indent="-342900">
              <a:spcAft>
                <a:spcPts val="600"/>
              </a:spcAft>
              <a:buFont typeface="Wingdings" panose="05000000000000000000" pitchFamily="2" charset="2"/>
              <a:buChar char="§"/>
            </a:pPr>
            <a:r>
              <a:rPr lang="en-US" altLang="en-US" sz="2200" dirty="0">
                <a:cs typeface="Arial" charset="0"/>
              </a:rPr>
              <a:t>Non-prescription, over-the-counter drugs</a:t>
            </a:r>
          </a:p>
          <a:p>
            <a:pPr marL="342900" indent="-342900">
              <a:spcAft>
                <a:spcPts val="600"/>
              </a:spcAft>
              <a:buFont typeface="Wingdings" panose="05000000000000000000" pitchFamily="2" charset="2"/>
              <a:buChar char="§"/>
            </a:pPr>
            <a:r>
              <a:rPr lang="en-US" altLang="en-US" sz="2200" dirty="0">
                <a:cs typeface="Arial" charset="0"/>
              </a:rPr>
              <a:t>Drugs that are not approved by the Federal Drug Administration (FDA)</a:t>
            </a:r>
          </a:p>
          <a:p>
            <a:pPr marL="342900" indent="-342900">
              <a:spcAft>
                <a:spcPts val="600"/>
              </a:spcAft>
              <a:buFont typeface="Wingdings" panose="05000000000000000000" pitchFamily="2" charset="2"/>
              <a:buChar char="§"/>
            </a:pPr>
            <a:r>
              <a:rPr lang="en-US" altLang="en-US" sz="2200" dirty="0">
                <a:cs typeface="Arial" charset="0"/>
              </a:rPr>
              <a:t>Vitamins and minerals</a:t>
            </a:r>
          </a:p>
          <a:p>
            <a:pPr marL="342900" indent="-342900">
              <a:spcAft>
                <a:spcPts val="600"/>
              </a:spcAft>
              <a:buFont typeface="Wingdings" panose="05000000000000000000" pitchFamily="2" charset="2"/>
              <a:buChar char="§"/>
            </a:pPr>
            <a:r>
              <a:rPr lang="en-US" altLang="en-US" sz="2200" dirty="0">
                <a:cs typeface="Arial" charset="0"/>
              </a:rPr>
              <a:t>Cough medicine</a:t>
            </a:r>
          </a:p>
          <a:p>
            <a:pPr marL="342900" indent="-342900">
              <a:buFont typeface="Wingdings" panose="05000000000000000000" pitchFamily="2" charset="2"/>
              <a:buChar char="§"/>
            </a:pPr>
            <a:r>
              <a:rPr lang="en-US" altLang="en-US" sz="2200" dirty="0">
                <a:cs typeface="Arial" charset="0"/>
              </a:rPr>
              <a:t>Drugs for cosmetic purposes</a:t>
            </a:r>
          </a:p>
          <a:p>
            <a:pPr marL="800100" lvl="1" indent="-342900">
              <a:buFont typeface="Wingdings" panose="05000000000000000000" pitchFamily="2" charset="2"/>
              <a:buChar char="§"/>
            </a:pPr>
            <a:r>
              <a:rPr lang="en-US" altLang="en-US" sz="2000" dirty="0">
                <a:cs typeface="Arial" charset="0"/>
              </a:rPr>
              <a:t>Weight loss or weight gain</a:t>
            </a:r>
          </a:p>
          <a:p>
            <a:pPr marL="800100" lvl="1" indent="-342900">
              <a:buFont typeface="Wingdings" panose="05000000000000000000" pitchFamily="2" charset="2"/>
              <a:buChar char="§"/>
            </a:pPr>
            <a:r>
              <a:rPr lang="en-US" altLang="en-US" sz="2000" dirty="0">
                <a:solidFill>
                  <a:schemeClr val="bg1">
                    <a:lumMod val="65000"/>
                  </a:schemeClr>
                </a:solidFill>
                <a:cs typeface="Arial" charset="0"/>
              </a:rPr>
              <a:t>Hair loss</a:t>
            </a:r>
          </a:p>
          <a:p>
            <a:r>
              <a:rPr lang="en-US" b="1" i="1" dirty="0">
                <a:solidFill>
                  <a:schemeClr val="bg1">
                    <a:lumMod val="65000"/>
                  </a:schemeClr>
                </a:solidFill>
                <a:highlight>
                  <a:srgbClr val="FFFF00"/>
                </a:highlight>
              </a:rPr>
              <a:t>Also, please note that “off-label” use of prescription medications is not covered by Part D.  For example, if a doctor prescribes a medication for a condition, but the FDA does not approve the use of that medication for that condition—then the drug will not be covered—even if it is in the plan’s formulary for use with other conditions!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36</a:t>
            </a:fld>
            <a:endParaRPr lang="en-US"/>
          </a:p>
        </p:txBody>
      </p:sp>
    </p:spTree>
    <p:extLst>
      <p:ext uri="{BB962C8B-B14F-4D97-AF65-F5344CB8AC3E}">
        <p14:creationId xmlns:p14="http://schemas.microsoft.com/office/powerpoint/2010/main" val="1614575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the other way of receiving your Medicare coverage:  Medicare Advantage Plans, also known as Medicare Part C.</a:t>
            </a:r>
          </a:p>
        </p:txBody>
      </p:sp>
      <p:sp>
        <p:nvSpPr>
          <p:cNvPr id="4" name="Slide Number Placeholder 3"/>
          <p:cNvSpPr>
            <a:spLocks noGrp="1"/>
          </p:cNvSpPr>
          <p:nvPr>
            <p:ph type="sldNum" sz="quarter" idx="10"/>
          </p:nvPr>
        </p:nvSpPr>
        <p:spPr/>
        <p:txBody>
          <a:bodyPr/>
          <a:lstStyle/>
          <a:p>
            <a:fld id="{7C9C807D-BE9E-427D-9F45-69604B66C095}" type="slidenum">
              <a:rPr lang="en-US" smtClean="0"/>
              <a:t>37</a:t>
            </a:fld>
            <a:endParaRPr lang="en-US"/>
          </a:p>
        </p:txBody>
      </p:sp>
    </p:spTree>
    <p:extLst>
      <p:ext uri="{BB962C8B-B14F-4D97-AF65-F5344CB8AC3E}">
        <p14:creationId xmlns:p14="http://schemas.microsoft.com/office/powerpoint/2010/main" val="9988599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03" indent="-214303" defTabSz="514324">
              <a:spcBef>
                <a:spcPts val="600"/>
              </a:spcBef>
              <a:spcAft>
                <a:spcPts val="1200"/>
              </a:spcAft>
              <a:buFont typeface="Wingdings" panose="05000000000000000000" pitchFamily="2" charset="2"/>
              <a:buChar char="§"/>
              <a:defRPr/>
            </a:pPr>
            <a:r>
              <a:rPr lang="en-US" sz="1200" dirty="0">
                <a:solidFill>
                  <a:prstClr val="black"/>
                </a:solidFill>
              </a:rPr>
              <a:t>Medicare Advantage plans includes both Part A &amp; Part B, and usually Part D.</a:t>
            </a:r>
          </a:p>
          <a:p>
            <a:pPr marL="214303" indent="-214303" defTabSz="514324">
              <a:spcBef>
                <a:spcPts val="600"/>
              </a:spcBef>
              <a:spcAft>
                <a:spcPts val="1200"/>
              </a:spcAft>
              <a:buFont typeface="Wingdings" panose="05000000000000000000" pitchFamily="2" charset="2"/>
              <a:buChar char="§"/>
            </a:pPr>
            <a:r>
              <a:rPr lang="en-US" sz="1200" dirty="0">
                <a:solidFill>
                  <a:prstClr val="black"/>
                </a:solidFill>
              </a:rPr>
              <a:t>They are Private insurance companies approved by Medicare provide your Medicare coverage.</a:t>
            </a:r>
          </a:p>
          <a:p>
            <a:pPr algn="l">
              <a:buFont typeface="Arial" panose="020B0604020202020204" pitchFamily="34" charset="0"/>
              <a:buNone/>
            </a:pPr>
            <a:r>
              <a:rPr lang="en-US" sz="1200" dirty="0">
                <a:solidFill>
                  <a:prstClr val="black"/>
                </a:solidFill>
              </a:rPr>
              <a:t>The most common plans are:</a:t>
            </a:r>
          </a:p>
          <a:p>
            <a:pPr defTabSz="514324">
              <a:spcBef>
                <a:spcPts val="600"/>
              </a:spcBef>
            </a:pPr>
            <a:r>
              <a:rPr lang="en-US" sz="1200" dirty="0">
                <a:solidFill>
                  <a:prstClr val="black"/>
                </a:solidFill>
              </a:rPr>
              <a:t>	Health Maintenance Organization (HMO) </a:t>
            </a:r>
          </a:p>
          <a:p>
            <a:pPr defTabSz="514324">
              <a:spcBef>
                <a:spcPts val="600"/>
              </a:spcBef>
            </a:pPr>
            <a:r>
              <a:rPr lang="en-US" sz="1200" dirty="0">
                <a:solidFill>
                  <a:prstClr val="black"/>
                </a:solidFill>
              </a:rPr>
              <a:t>	Preferred Provider Organization (PPO) </a:t>
            </a:r>
          </a:p>
          <a:p>
            <a:pPr defTabSz="514324">
              <a:spcBef>
                <a:spcPts val="600"/>
              </a:spcBef>
            </a:pPr>
            <a:r>
              <a:rPr lang="en-US" sz="1200" dirty="0">
                <a:solidFill>
                  <a:prstClr val="black"/>
                </a:solidFill>
              </a:rPr>
              <a:t>	Private Fee-for-Service (PFFS) </a:t>
            </a:r>
          </a:p>
          <a:p>
            <a:pPr defTabSz="514324">
              <a:spcBef>
                <a:spcPts val="600"/>
              </a:spcBef>
            </a:pPr>
            <a:r>
              <a:rPr lang="en-US" sz="1200" dirty="0">
                <a:solidFill>
                  <a:prstClr val="black"/>
                </a:solidFill>
              </a:rPr>
              <a:t>	Special Needs Plans (SNPs)  </a:t>
            </a:r>
          </a:p>
          <a:p>
            <a:pPr marL="214303" indent="-214303" defTabSz="514324">
              <a:spcBef>
                <a:spcPts val="600"/>
              </a:spcBef>
              <a:buFont typeface="Wingdings" panose="05000000000000000000" pitchFamily="2" charset="2"/>
              <a:buChar char="§"/>
            </a:pPr>
            <a:r>
              <a:rPr lang="en-US" sz="1200" dirty="0">
                <a:solidFill>
                  <a:prstClr val="black"/>
                </a:solidFill>
              </a:rPr>
              <a:t> You must use plan doctors, hospitals, and other providers, or you will pay more or all of the costs</a:t>
            </a:r>
          </a:p>
          <a:p>
            <a:pPr marL="214303" indent="-214303" defTabSz="514324">
              <a:spcBef>
                <a:spcPts val="600"/>
              </a:spcBef>
              <a:buFont typeface="Wingdings" panose="05000000000000000000" pitchFamily="2" charset="2"/>
              <a:buChar char="§"/>
            </a:pPr>
            <a:endParaRPr lang="en-US" sz="1200" dirty="0">
              <a:solidFill>
                <a:prstClr val="black"/>
              </a:solidFill>
            </a:endParaRPr>
          </a:p>
          <a:p>
            <a:pPr algn="l"/>
            <a:r>
              <a:rPr lang="en-US" b="0" i="0" dirty="0">
                <a:solidFill>
                  <a:srgbClr val="0F0F0F"/>
                </a:solidFill>
                <a:effectLst/>
                <a:latin typeface="Arial" panose="020B0604020202020204" pitchFamily="34" charset="0"/>
              </a:rPr>
              <a:t>You must use the card from your Medicare Advantage Plan to get your Medicare-covered services. You should keep your red, white, and blue Medicare card in a safe place because you’ll need it if you ever switch back to Original Medicare.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38</a:t>
            </a:fld>
            <a:endParaRPr lang="en-US"/>
          </a:p>
        </p:txBody>
      </p:sp>
    </p:spTree>
    <p:extLst>
      <p:ext uri="{BB962C8B-B14F-4D97-AF65-F5344CB8AC3E}">
        <p14:creationId xmlns:p14="http://schemas.microsoft.com/office/powerpoint/2010/main" val="763056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9"/>
              </a:spcBef>
            </a:pPr>
            <a:r>
              <a:rPr lang="en-US" dirty="0">
                <a:ea typeface="Arial" pitchFamily="84" charset="0"/>
                <a:cs typeface="Arial" pitchFamily="84" charset="0"/>
              </a:rPr>
              <a:t>If you join a Medicare Advantage Plan, you must continue to pay the standard monthly Medicare Part B premium. As a reminder, the Part B premium in 2021 is $</a:t>
            </a:r>
            <a:r>
              <a:rPr lang="en-US" dirty="0">
                <a:highlight>
                  <a:srgbClr val="FFFF00"/>
                </a:highlight>
                <a:ea typeface="Arial" pitchFamily="84" charset="0"/>
                <a:cs typeface="Arial" pitchFamily="84" charset="0"/>
              </a:rPr>
              <a:t>148.50.</a:t>
            </a:r>
            <a:endParaRPr lang="en-US" dirty="0">
              <a:ea typeface="Arial" pitchFamily="84" charset="0"/>
              <a:cs typeface="Arial" pitchFamily="84" charset="0"/>
            </a:endParaRPr>
          </a:p>
          <a:p>
            <a:pPr marL="0" indent="0">
              <a:spcBef>
                <a:spcPts val="589"/>
              </a:spcBef>
              <a:buFont typeface="Wingdings" panose="05000000000000000000" pitchFamily="2" charset="2"/>
              <a:buNone/>
            </a:pPr>
            <a:endParaRPr lang="en-US" dirty="0">
              <a:ea typeface="Arial" pitchFamily="84" charset="0"/>
              <a:cs typeface="Arial" pitchFamily="84" charset="0"/>
            </a:endParaRPr>
          </a:p>
          <a:p>
            <a:pPr>
              <a:spcBef>
                <a:spcPts val="589"/>
              </a:spcBef>
            </a:pPr>
            <a:r>
              <a:rPr lang="en-US" dirty="0">
                <a:ea typeface="Arial" pitchFamily="84" charset="0"/>
                <a:cs typeface="Arial" pitchFamily="84" charset="0"/>
              </a:rPr>
              <a:t>When you join a Medicare Advantage Plan there are other costs you may have to pay, such as</a:t>
            </a:r>
          </a:p>
          <a:p>
            <a:pPr marL="167422" indent="-167422">
              <a:spcBef>
                <a:spcPts val="589"/>
              </a:spcBef>
              <a:buFont typeface="Wingdings" panose="05000000000000000000" pitchFamily="2" charset="2"/>
              <a:buChar char="§"/>
            </a:pPr>
            <a:r>
              <a:rPr lang="en-US" dirty="0">
                <a:ea typeface="Arial" pitchFamily="84" charset="0"/>
                <a:cs typeface="Arial" pitchFamily="84" charset="0"/>
              </a:rPr>
              <a:t>Additional monthly premium to the plan- this can range from $0- up to $226/ month for plans in Buffalo or Pepin Co for 2021 </a:t>
            </a:r>
          </a:p>
          <a:p>
            <a:pPr marL="167422" indent="-167422">
              <a:spcBef>
                <a:spcPts val="589"/>
              </a:spcBef>
              <a:buFont typeface="Wingdings" panose="05000000000000000000" pitchFamily="2" charset="2"/>
              <a:buChar char="§"/>
            </a:pPr>
            <a:r>
              <a:rPr lang="en-US" dirty="0">
                <a:ea typeface="Arial" pitchFamily="84" charset="0"/>
                <a:cs typeface="Arial" pitchFamily="84" charset="0"/>
              </a:rPr>
              <a:t>You may pay deductibles, coinsurance, and copayments</a:t>
            </a:r>
          </a:p>
          <a:p>
            <a:pPr marL="384096" lvl="1" indent="-165930">
              <a:spcBef>
                <a:spcPts val="589"/>
              </a:spcBef>
              <a:buFont typeface="Arial" panose="020B0604020202020204" pitchFamily="34" charset="0"/>
              <a:buChar char="•"/>
            </a:pPr>
            <a:r>
              <a:rPr lang="en-US" dirty="0">
                <a:ea typeface="Arial" pitchFamily="84" charset="0"/>
                <a:cs typeface="Arial" pitchFamily="84" charset="0"/>
              </a:rPr>
              <a:t>These costs may</a:t>
            </a:r>
          </a:p>
          <a:p>
            <a:pPr marL="552400" lvl="1" indent="-165261">
              <a:spcBef>
                <a:spcPts val="589"/>
              </a:spcBef>
              <a:buSzPct val="50000"/>
              <a:buFont typeface="Wingdings" panose="05000000000000000000" pitchFamily="2" charset="2"/>
              <a:buChar char="q"/>
            </a:pPr>
            <a:r>
              <a:rPr lang="en-US" dirty="0">
                <a:ea typeface="Arial" pitchFamily="84" charset="0"/>
                <a:cs typeface="Arial" pitchFamily="84" charset="0"/>
              </a:rPr>
              <a:t>Be different from Original Medicare </a:t>
            </a:r>
          </a:p>
          <a:p>
            <a:pPr marL="552400" lvl="1" indent="-165261">
              <a:spcBef>
                <a:spcPts val="589"/>
              </a:spcBef>
              <a:buSzPct val="50000"/>
              <a:buFont typeface="Wingdings" panose="05000000000000000000" pitchFamily="2" charset="2"/>
              <a:buChar char="q"/>
            </a:pPr>
            <a:r>
              <a:rPr lang="en-US" dirty="0">
                <a:ea typeface="Arial" pitchFamily="84" charset="0"/>
                <a:cs typeface="Arial" pitchFamily="84" charset="0"/>
              </a:rPr>
              <a:t>Vary from plan to plan</a:t>
            </a:r>
          </a:p>
          <a:p>
            <a:pPr marL="552400" lvl="1" indent="-165261">
              <a:spcBef>
                <a:spcPts val="589"/>
              </a:spcBef>
              <a:buSzPct val="50000"/>
              <a:buFont typeface="Wingdings" panose="05000000000000000000" pitchFamily="2" charset="2"/>
              <a:buChar char="q"/>
            </a:pPr>
            <a:r>
              <a:rPr lang="en-US" dirty="0">
                <a:ea typeface="Arial" pitchFamily="84" charset="0"/>
                <a:cs typeface="Arial" pitchFamily="84" charset="0"/>
              </a:rPr>
              <a:t>Be higher if you go out of network</a:t>
            </a:r>
          </a:p>
          <a:p>
            <a:pPr marL="385608" indent="-165261">
              <a:spcBef>
                <a:spcPts val="589"/>
              </a:spcBef>
              <a:buSzPct val="100000"/>
              <a:buFont typeface="Arial" panose="020B0604020202020204" pitchFamily="34" charset="0"/>
              <a:buChar char="•"/>
            </a:pPr>
            <a:r>
              <a:rPr lang="en-US" dirty="0">
                <a:ea typeface="Arial" pitchFamily="84" charset="0"/>
                <a:cs typeface="Arial" pitchFamily="84" charset="0"/>
              </a:rPr>
              <a:t>The out-of-pocket maximum for 2021 is $6,700 for an individual This is a</a:t>
            </a:r>
            <a:r>
              <a:rPr lang="en-US" dirty="0"/>
              <a:t> yearly limit on your out-of-pocket costs for medical services. If you reach this limit, you’ll pay nothing for covered services for remainder of the calendar year. This limit may be different between Advantage Plans and can change each year. You should consider this when choosing a plan.</a:t>
            </a:r>
          </a:p>
        </p:txBody>
      </p:sp>
      <p:sp>
        <p:nvSpPr>
          <p:cNvPr id="4" name="Slide Number Placeholder 3"/>
          <p:cNvSpPr>
            <a:spLocks noGrp="1"/>
          </p:cNvSpPr>
          <p:nvPr>
            <p:ph type="sldNum" sz="quarter" idx="10"/>
          </p:nvPr>
        </p:nvSpPr>
        <p:spPr/>
        <p:txBody>
          <a:bodyPr/>
          <a:lstStyle/>
          <a:p>
            <a:fld id="{7C9C807D-BE9E-427D-9F45-69604B66C095}" type="slidenum">
              <a:rPr lang="en-US" smtClean="0"/>
              <a:t>39</a:t>
            </a:fld>
            <a:endParaRPr lang="en-US"/>
          </a:p>
        </p:txBody>
      </p:sp>
    </p:spTree>
    <p:extLst>
      <p:ext uri="{BB962C8B-B14F-4D97-AF65-F5344CB8AC3E}">
        <p14:creationId xmlns:p14="http://schemas.microsoft.com/office/powerpoint/2010/main" val="90275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 </a:t>
            </a:r>
          </a:p>
        </p:txBody>
      </p:sp>
      <p:sp>
        <p:nvSpPr>
          <p:cNvPr id="4" name="Slide Number Placeholder 3"/>
          <p:cNvSpPr>
            <a:spLocks noGrp="1"/>
          </p:cNvSpPr>
          <p:nvPr>
            <p:ph type="sldNum" sz="quarter" idx="5"/>
          </p:nvPr>
        </p:nvSpPr>
        <p:spPr/>
        <p:txBody>
          <a:bodyPr/>
          <a:lstStyle/>
          <a:p>
            <a:fld id="{7C9C807D-BE9E-427D-9F45-69604B66C095}" type="slidenum">
              <a:rPr lang="en-US" smtClean="0"/>
              <a:t>4</a:t>
            </a:fld>
            <a:endParaRPr lang="en-US"/>
          </a:p>
        </p:txBody>
      </p:sp>
    </p:spTree>
    <p:extLst>
      <p:ext uri="{BB962C8B-B14F-4D97-AF65-F5344CB8AC3E}">
        <p14:creationId xmlns:p14="http://schemas.microsoft.com/office/powerpoint/2010/main" val="3794712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4" indent="-174694">
              <a:buFont typeface="Wingdings" panose="05000000000000000000" pitchFamily="2" charset="2"/>
              <a:buChar char="§"/>
            </a:pPr>
            <a:r>
              <a:rPr lang="en-US" dirty="0"/>
              <a:t>If you join a Medicare Advantage Plan, you </a:t>
            </a:r>
          </a:p>
          <a:p>
            <a:pPr marL="354241" lvl="1" indent="-176312">
              <a:buFont typeface="Arial" panose="020B0604020202020204" pitchFamily="34" charset="0"/>
              <a:buChar char="•"/>
            </a:pPr>
            <a:r>
              <a:rPr lang="en-US" dirty="0"/>
              <a:t>Still get all services covered by Part A and Part B, but you get them through the Medicare Advantage Plan </a:t>
            </a:r>
          </a:p>
          <a:p>
            <a:pPr marL="354241" lvl="1" indent="-176312">
              <a:buFont typeface="Arial" panose="020B0604020202020204" pitchFamily="34" charset="0"/>
              <a:buChar char="•"/>
            </a:pPr>
            <a:r>
              <a:rPr lang="en-US" dirty="0"/>
              <a:t>May choose a plan that includes prescription drug coverage or one without </a:t>
            </a:r>
          </a:p>
          <a:p>
            <a:pPr marL="354241" lvl="1" indent="-176312">
              <a:buFont typeface="Arial" panose="020B0604020202020204" pitchFamily="34" charset="0"/>
              <a:buChar char="•"/>
            </a:pPr>
            <a:r>
              <a:rPr lang="en-US" dirty="0"/>
              <a:t>You can’t be charged more for certain services that you would pay under Original Medicare</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May choose a plan that includes extra benefits not covered by Original Medicare, such as vision, hearing or dental care. </a:t>
            </a:r>
          </a:p>
          <a:p>
            <a:pPr marL="177929" lvl="1" indent="0">
              <a:buFont typeface="Arial" panose="020B0604020202020204" pitchFamily="34" charset="0"/>
              <a:buNone/>
            </a:pPr>
            <a:endParaRPr lang="en-US" dirty="0"/>
          </a:p>
          <a:p>
            <a:pPr marL="335112" marR="0" lvl="0" indent="-166791" algn="l" defTabSz="914400" rtl="0" eaLnBrk="1" fontAlgn="base" latinLnBrk="0" hangingPunct="1">
              <a:lnSpc>
                <a:spcPct val="100000"/>
              </a:lnSpc>
              <a:spcBef>
                <a:spcPts val="0"/>
              </a:spcBef>
              <a:spcAft>
                <a:spcPts val="0"/>
              </a:spcAft>
              <a:buClrTx/>
              <a:buSzPct val="100000"/>
              <a:buFont typeface="Arial" panose="020B0604020202020204" pitchFamily="34" charset="0"/>
              <a:buChar char="•"/>
              <a:tabLst/>
              <a:defRPr/>
            </a:pPr>
            <a:endParaRPr lang="en-US" dirty="0"/>
          </a:p>
          <a:p>
            <a:pPr marL="335112" indent="-166791" fontAlgn="base">
              <a:buSzPct val="100000"/>
              <a:buFont typeface="Arial" panose="020B0604020202020204" pitchFamily="34" charset="0"/>
              <a:buChar char="•"/>
            </a:pPr>
            <a:endParaRPr lang="en-US" dirty="0"/>
          </a:p>
          <a:p>
            <a:pPr marL="0" indent="0" fontAlgn="base">
              <a:buFont typeface="Wingdings" panose="05000000000000000000" pitchFamily="2" charset="2"/>
              <a:buNone/>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40</a:t>
            </a:fld>
            <a:endParaRPr lang="en-US"/>
          </a:p>
        </p:txBody>
      </p:sp>
    </p:spTree>
    <p:extLst>
      <p:ext uri="{BB962C8B-B14F-4D97-AF65-F5344CB8AC3E}">
        <p14:creationId xmlns:p14="http://schemas.microsoft.com/office/powerpoint/2010/main" val="351256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It’s important to mention that Medicare Advantage Plans and Medicare Prescription Drug Plans can change their plan details each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Plan formularies, pharmacy networks, premiums, and other costs can change each year.</a:t>
            </a:r>
            <a:endParaRPr lang="en-US" dirty="0">
              <a:solidFill>
                <a:prstClr val="black"/>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It is important to review your plan each year, and note any changes to the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Medicare’s Annual Open Enrollment Period runs from Oct 15th – December 7th each year.  This is an opportunity to compare plans to be sure you will be in a plan that covers you well in the new year.  </a:t>
            </a:r>
          </a:p>
          <a:p>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41</a:t>
            </a:fld>
            <a:endParaRPr lang="en-US"/>
          </a:p>
        </p:txBody>
      </p:sp>
    </p:spTree>
    <p:extLst>
      <p:ext uri="{BB962C8B-B14F-4D97-AF65-F5344CB8AC3E}">
        <p14:creationId xmlns:p14="http://schemas.microsoft.com/office/powerpoint/2010/main" val="1748088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compare plans by using the Plan Finder tool on the Medicare website.  You can enroll in plans online at medicare.gov, by calling Medicare directly or by contacting the plan directly.  The ADRC also helps beneficiaries with this process!</a:t>
            </a:r>
          </a:p>
          <a:p>
            <a:endParaRPr lang="en-US" dirty="0"/>
          </a:p>
          <a:p>
            <a:endParaRPr lang="en-US" b="0" u="none" dirty="0"/>
          </a:p>
          <a:p>
            <a:endParaRPr lang="en-US" b="0" u="none" dirty="0"/>
          </a:p>
          <a:p>
            <a:endParaRPr lang="en-US" b="1" i="1" u="sng"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42</a:t>
            </a:fld>
            <a:endParaRPr lang="en-US"/>
          </a:p>
        </p:txBody>
      </p:sp>
    </p:spTree>
    <p:extLst>
      <p:ext uri="{BB962C8B-B14F-4D97-AF65-F5344CB8AC3E}">
        <p14:creationId xmlns:p14="http://schemas.microsoft.com/office/powerpoint/2010/main" val="20917621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option for creditable prescription drug coverage you may want to consider is Wisconsin’s prescription drug assistance program, called </a:t>
            </a:r>
            <a:r>
              <a:rPr lang="en-US" dirty="0" err="1"/>
              <a:t>SeniorCare</a:t>
            </a:r>
            <a:r>
              <a:rPr lang="en-US" dirty="0"/>
              <a:t>.</a:t>
            </a:r>
          </a:p>
          <a:p>
            <a:endParaRPr lang="en-US" dirty="0"/>
          </a:p>
          <a:p>
            <a:pPr marL="342900" indent="-342900">
              <a:spcAft>
                <a:spcPts val="600"/>
              </a:spcAft>
              <a:buFont typeface="Wingdings" panose="05000000000000000000" pitchFamily="2" charset="2"/>
              <a:buChar char="§"/>
            </a:pPr>
            <a:r>
              <a:rPr lang="en-US" altLang="en-US" sz="2000" dirty="0">
                <a:cs typeface="Arial" charset="0"/>
              </a:rPr>
              <a:t>Senior Care is Available to Wisconsin residents age 65 and over who are </a:t>
            </a:r>
            <a:r>
              <a:rPr lang="en-US" sz="2000" dirty="0"/>
              <a:t>U.S. citizens or have qualifying immigrant status.</a:t>
            </a:r>
            <a:endParaRPr lang="en-US" altLang="en-US" sz="2000" dirty="0">
              <a:cs typeface="Arial" charset="0"/>
            </a:endParaRPr>
          </a:p>
          <a:p>
            <a:pPr marL="342900" indent="-342900">
              <a:spcAft>
                <a:spcPts val="600"/>
              </a:spcAft>
              <a:buFont typeface="Wingdings" panose="05000000000000000000" pitchFamily="2" charset="2"/>
              <a:buChar char="§"/>
            </a:pPr>
            <a:r>
              <a:rPr lang="en-US" altLang="en-US" sz="2000" dirty="0">
                <a:cs typeface="Arial" charset="0"/>
              </a:rPr>
              <a:t>It is low cost- $30 annual application fee. (No monthly premium.)</a:t>
            </a:r>
          </a:p>
          <a:p>
            <a:pPr marL="342900" indent="-342900">
              <a:spcAft>
                <a:spcPts val="600"/>
              </a:spcAft>
              <a:buFont typeface="Wingdings" panose="05000000000000000000" pitchFamily="2" charset="2"/>
              <a:buChar char="§"/>
            </a:pPr>
            <a:r>
              <a:rPr lang="en-US" altLang="en-US" sz="2000" dirty="0">
                <a:cs typeface="Arial" charset="0"/>
              </a:rPr>
              <a:t>There is no asset limit to qualify </a:t>
            </a:r>
          </a:p>
          <a:p>
            <a:pPr marL="342900" indent="-342900">
              <a:spcAft>
                <a:spcPts val="600"/>
              </a:spcAft>
              <a:buFont typeface="Wingdings" panose="05000000000000000000" pitchFamily="2" charset="2"/>
              <a:buChar char="§"/>
            </a:pPr>
            <a:r>
              <a:rPr lang="en-US" altLang="en-US" sz="2000" dirty="0" err="1">
                <a:cs typeface="Arial" charset="0"/>
              </a:rPr>
              <a:t>SeniorCare</a:t>
            </a:r>
            <a:r>
              <a:rPr lang="en-US" altLang="en-US" sz="2000" dirty="0">
                <a:cs typeface="Arial" charset="0"/>
              </a:rPr>
              <a:t> is considered creditable coverage for Medicare </a:t>
            </a:r>
          </a:p>
          <a:p>
            <a:pPr marL="342900" indent="-342900">
              <a:spcAft>
                <a:spcPts val="600"/>
              </a:spcAft>
              <a:buFont typeface="Wingdings" panose="05000000000000000000" pitchFamily="2" charset="2"/>
              <a:buChar char="§"/>
            </a:pPr>
            <a:r>
              <a:rPr lang="en-US" altLang="en-US" sz="2000" dirty="0">
                <a:cs typeface="Arial" charset="0"/>
              </a:rPr>
              <a:t>Your annual income determines your level of coverage.</a:t>
            </a:r>
          </a:p>
          <a:p>
            <a:pPr marL="342900" indent="-342900">
              <a:lnSpc>
                <a:spcPct val="150000"/>
              </a:lnSpc>
              <a:buFont typeface="Wingdings" panose="05000000000000000000" pitchFamily="2" charset="2"/>
              <a:buChar char="§"/>
            </a:pPr>
            <a:r>
              <a:rPr lang="en-US" altLang="en-US" sz="2000" dirty="0">
                <a:cs typeface="Arial" charset="0"/>
              </a:rPr>
              <a:t>May use SC alone or in addition to Part D.</a:t>
            </a:r>
          </a:p>
          <a:p>
            <a:r>
              <a:rPr lang="en-US" dirty="0"/>
              <a:t>For additional information, you can find </a:t>
            </a:r>
            <a:r>
              <a:rPr lang="en-US" dirty="0" err="1"/>
              <a:t>SeniorCare</a:t>
            </a:r>
            <a:r>
              <a:rPr lang="en-US" dirty="0"/>
              <a:t> online or by calling the phone number on this slide. The ADRC is also available to help with any questions and provides application assistance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43</a:t>
            </a:fld>
            <a:endParaRPr lang="en-US"/>
          </a:p>
        </p:txBody>
      </p:sp>
    </p:spTree>
    <p:extLst>
      <p:ext uri="{BB962C8B-B14F-4D97-AF65-F5344CB8AC3E}">
        <p14:creationId xmlns:p14="http://schemas.microsoft.com/office/powerpoint/2010/main" val="3231879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other ways that people may receive coverage for their healthcare when age 65 or older.  </a:t>
            </a:r>
          </a:p>
          <a:p>
            <a:endParaRPr lang="en-US" dirty="0"/>
          </a:p>
          <a:p>
            <a:pPr>
              <a:defRPr/>
            </a:pPr>
            <a:r>
              <a:rPr lang="en-US" dirty="0"/>
              <a:t>You may have the option of an </a:t>
            </a:r>
            <a:r>
              <a:rPr lang="en-US" altLang="en-US" sz="2400" dirty="0">
                <a:cs typeface="Arial" panose="020B0604020202020204" pitchFamily="34" charset="0"/>
              </a:rPr>
              <a:t>Employer or a Retiree Group Health Plan</a:t>
            </a:r>
            <a:endParaRPr lang="en-US" altLang="en-US" sz="2000" dirty="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ltLang="en-US" sz="2000" dirty="0">
                <a:cs typeface="Arial" panose="020B0604020202020204" pitchFamily="34" charset="0"/>
              </a:rPr>
              <a:t>Some of these plans may offer </a:t>
            </a:r>
            <a:r>
              <a:rPr lang="en-US" altLang="en-US" sz="2000" b="1" dirty="0">
                <a:cs typeface="Arial" panose="020B0604020202020204" pitchFamily="34" charset="0"/>
              </a:rPr>
              <a:t>creditable</a:t>
            </a:r>
            <a:r>
              <a:rPr lang="en-US" altLang="en-US" sz="2000" dirty="0">
                <a:cs typeface="Arial" panose="020B0604020202020204" pitchFamily="34" charset="0"/>
              </a:rPr>
              <a:t> prescription coverage. You should contact your employer or union benefits administrator to find out how your insurance works with Medicare.</a:t>
            </a:r>
          </a:p>
          <a:p>
            <a:pPr lvl="1">
              <a:defRPr/>
            </a:pPr>
            <a:endParaRPr lang="en-US" altLang="en-US" sz="2000" dirty="0">
              <a:cs typeface="Arial" panose="020B0604020202020204" pitchFamily="34" charset="0"/>
            </a:endParaRPr>
          </a:p>
          <a:p>
            <a:pPr>
              <a:defRPr/>
            </a:pPr>
            <a:r>
              <a:rPr lang="en-US" altLang="en-US" sz="2000" dirty="0">
                <a:cs typeface="Arial" panose="020B0604020202020204" pitchFamily="34" charset="0"/>
              </a:rPr>
              <a:t>You may qualify for Military Coverage:  thru the VA or </a:t>
            </a:r>
            <a:r>
              <a:rPr lang="en-US" altLang="en-US" sz="2000" dirty="0" err="1">
                <a:cs typeface="Arial" panose="020B0604020202020204" pitchFamily="34" charset="0"/>
              </a:rPr>
              <a:t>TriCare</a:t>
            </a:r>
            <a:endParaRPr lang="en-US" altLang="en-US" sz="2000" dirty="0">
              <a:cs typeface="Arial" panose="020B0604020202020204" pitchFamily="34" charset="0"/>
            </a:endParaRPr>
          </a:p>
          <a:p>
            <a:pPr marL="0" indent="0">
              <a:buFont typeface="Arial" panose="020B0604020202020204" pitchFamily="34" charset="0"/>
              <a:buNone/>
              <a:defRPr/>
            </a:pPr>
            <a:endParaRPr lang="en-US" altLang="en-US" sz="700" b="1" dirty="0">
              <a:cs typeface="Arial" panose="020B0604020202020204" pitchFamily="34" charset="0"/>
            </a:endParaRPr>
          </a:p>
          <a:p>
            <a:pPr>
              <a:defRPr/>
            </a:pPr>
            <a:r>
              <a:rPr lang="en-US" altLang="en-US" sz="2000" dirty="0">
                <a:cs typeface="Arial" panose="020B0604020202020204" pitchFamily="34" charset="0"/>
              </a:rPr>
              <a:t>Or you may be eligible for Medical Assistance (also known as Medicaid) and other Low- Income Assistance Programs. </a:t>
            </a:r>
          </a:p>
          <a:p>
            <a:pPr lvl="1">
              <a:defRPr/>
            </a:pPr>
            <a:endParaRPr lang="en-US" altLang="en-US" sz="2000" dirty="0">
              <a:cs typeface="Arial" panose="020B0604020202020204" pitchFamily="34" charset="0"/>
            </a:endParaRPr>
          </a:p>
          <a:p>
            <a:pPr lvl="1">
              <a:defRPr/>
            </a:pPr>
            <a:endParaRPr lang="en-US" altLang="en-US" sz="2000" dirty="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44</a:t>
            </a:fld>
            <a:endParaRPr lang="en-US"/>
          </a:p>
        </p:txBody>
      </p:sp>
    </p:spTree>
    <p:extLst>
      <p:ext uri="{BB962C8B-B14F-4D97-AF65-F5344CB8AC3E}">
        <p14:creationId xmlns:p14="http://schemas.microsoft.com/office/powerpoint/2010/main" val="36806395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also has several programs available to Help People with Limited Income </a:t>
            </a:r>
          </a:p>
          <a:p>
            <a:endParaRPr lang="en-US" dirty="0"/>
          </a:p>
          <a:p>
            <a:r>
              <a:rPr lang="en-US" dirty="0"/>
              <a:t>Many people with Medicare face challenges when it comes to paying for health care and prescription medications.  In fact we often hear of people who have to choose between paying for groceries or paying for healthcare or medicine.  Here are some programs that can help:</a:t>
            </a:r>
          </a:p>
          <a:p>
            <a:endParaRPr lang="en-US" dirty="0"/>
          </a:p>
          <a:p>
            <a:pPr>
              <a:spcAft>
                <a:spcPts val="600"/>
              </a:spcAft>
              <a:buFont typeface="Wingdings" panose="05000000000000000000" pitchFamily="2" charset="2"/>
              <a:buChar char="§"/>
              <a:defRPr/>
            </a:pPr>
            <a:r>
              <a:rPr lang="en-US" sz="3000" b="1" dirty="0">
                <a:cs typeface="Arial" panose="020B0604020202020204" pitchFamily="34" charset="0"/>
              </a:rPr>
              <a:t>Medicare Savings Plans </a:t>
            </a:r>
          </a:p>
          <a:p>
            <a:pPr lvl="1">
              <a:buFont typeface="Wingdings" panose="05000000000000000000" pitchFamily="2" charset="2"/>
              <a:buChar char="§"/>
              <a:defRPr/>
            </a:pPr>
            <a:r>
              <a:rPr lang="en-US" sz="1800" dirty="0">
                <a:cs typeface="Arial" panose="020B0604020202020204" pitchFamily="34" charset="0"/>
              </a:rPr>
              <a:t>If eligible, your Medicare Part B premium will be paid for you.</a:t>
            </a:r>
          </a:p>
          <a:p>
            <a:pPr lvl="1">
              <a:buFont typeface="Wingdings" panose="05000000000000000000" pitchFamily="2" charset="2"/>
              <a:buChar char="§"/>
              <a:defRPr/>
            </a:pPr>
            <a:r>
              <a:rPr lang="en-US" sz="1800" dirty="0">
                <a:cs typeface="Arial" panose="020B0604020202020204" pitchFamily="34" charset="0"/>
              </a:rPr>
              <a:t>Some also have Medicare copays and deductibles paid (eligibility is based on income &amp; assets)</a:t>
            </a:r>
          </a:p>
          <a:p>
            <a:pPr marL="457200" lvl="1" indent="0">
              <a:buNone/>
              <a:defRPr/>
            </a:pPr>
            <a:endParaRPr lang="en-US" sz="1800" dirty="0">
              <a:cs typeface="Arial" panose="020B0604020202020204" pitchFamily="34" charset="0"/>
            </a:endParaRPr>
          </a:p>
          <a:p>
            <a:pPr>
              <a:spcAft>
                <a:spcPts val="600"/>
              </a:spcAft>
              <a:buFont typeface="Wingdings" panose="05000000000000000000" pitchFamily="2" charset="2"/>
              <a:buChar char="§"/>
              <a:defRPr/>
            </a:pPr>
            <a:r>
              <a:rPr lang="en-US" sz="3000" b="1" dirty="0">
                <a:cs typeface="Arial" panose="020B0604020202020204" pitchFamily="34" charset="0"/>
              </a:rPr>
              <a:t>Extra Help (Low Income Subsidy) Program thru Social Security </a:t>
            </a:r>
          </a:p>
          <a:p>
            <a:pPr lvl="1">
              <a:buFont typeface="Wingdings" panose="05000000000000000000" pitchFamily="2" charset="2"/>
              <a:buChar char="§"/>
              <a:defRPr/>
            </a:pPr>
            <a:r>
              <a:rPr lang="en-US" sz="1800" dirty="0">
                <a:cs typeface="Arial" panose="020B0604020202020204" pitchFamily="34" charset="0"/>
              </a:rPr>
              <a:t>Program offers assistance with Medicare prescription drug coverage.</a:t>
            </a:r>
          </a:p>
          <a:p>
            <a:pPr lvl="1">
              <a:buFont typeface="Wingdings" panose="05000000000000000000" pitchFamily="2" charset="2"/>
              <a:buChar char="§"/>
              <a:defRPr/>
            </a:pPr>
            <a:r>
              <a:rPr lang="en-US" sz="1800" dirty="0">
                <a:cs typeface="Arial" panose="020B0604020202020204" pitchFamily="34" charset="0"/>
              </a:rPr>
              <a:t>If eligible, reduces Part D premiums, deductibles and copays</a:t>
            </a:r>
          </a:p>
          <a:p>
            <a:pPr marL="457200" lvl="1" indent="0">
              <a:spcBef>
                <a:spcPts val="0"/>
              </a:spcBef>
              <a:buNone/>
              <a:defRPr/>
            </a:pPr>
            <a:endParaRPr lang="en-US" b="1" dirty="0">
              <a:cs typeface="Arial" panose="020B0604020202020204" pitchFamily="34" charset="0"/>
            </a:endParaRPr>
          </a:p>
          <a:p>
            <a:pPr>
              <a:buFont typeface="Wingdings" panose="05000000000000000000" pitchFamily="2" charset="2"/>
              <a:buChar char="§"/>
              <a:defRPr/>
            </a:pPr>
            <a:r>
              <a:rPr lang="en-US" sz="3000" b="1" dirty="0">
                <a:cs typeface="Arial" panose="020B0604020202020204" pitchFamily="34" charset="0"/>
              </a:rPr>
              <a:t>Senior Care</a:t>
            </a:r>
          </a:p>
          <a:p>
            <a:pPr lvl="1">
              <a:buFont typeface="Wingdings" panose="05000000000000000000" pitchFamily="2" charset="2"/>
              <a:buChar char="§"/>
              <a:defRPr/>
            </a:pPr>
            <a:r>
              <a:rPr lang="en-US" sz="1800" dirty="0">
                <a:cs typeface="Arial" panose="020B0604020202020204" pitchFamily="34" charset="0"/>
              </a:rPr>
              <a:t>As discussed previously, your level of assistance depends on annual income.  </a:t>
            </a:r>
          </a:p>
          <a:p>
            <a:pPr lvl="1">
              <a:buFont typeface="Wingdings" panose="05000000000000000000" pitchFamily="2" charset="2"/>
              <a:buChar char="§"/>
              <a:defRPr/>
            </a:pPr>
            <a:r>
              <a:rPr lang="en-US" sz="1800" dirty="0">
                <a:cs typeface="Arial" panose="020B0604020202020204" pitchFamily="34" charset="0"/>
              </a:rPr>
              <a:t>Level 1 </a:t>
            </a:r>
            <a:r>
              <a:rPr lang="en-US" sz="1800" dirty="0" err="1">
                <a:cs typeface="Arial" panose="020B0604020202020204" pitchFamily="34" charset="0"/>
              </a:rPr>
              <a:t>SeniorCare</a:t>
            </a:r>
            <a:r>
              <a:rPr lang="en-US" sz="1800" dirty="0">
                <a:cs typeface="Arial" panose="020B0604020202020204" pitchFamily="34" charset="0"/>
              </a:rPr>
              <a:t> has no deductible and you pay $5 for each generic prescription and $15 for each name brand prescription</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45</a:t>
            </a:fld>
            <a:endParaRPr lang="en-US"/>
          </a:p>
        </p:txBody>
      </p:sp>
    </p:spTree>
    <p:extLst>
      <p:ext uri="{BB962C8B-B14F-4D97-AF65-F5344CB8AC3E}">
        <p14:creationId xmlns:p14="http://schemas.microsoft.com/office/powerpoint/2010/main" val="3693958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eligibility guidelines for theses benefit programs. Even if a person doesn’t meet these limits, I encourage you to fill out an application or contact us for assistance if you are struggling with paying for healthcare or prescription costs.  </a:t>
            </a:r>
          </a:p>
          <a:p>
            <a:endParaRPr lang="en-US" dirty="0"/>
          </a:p>
          <a:p>
            <a:r>
              <a:rPr lang="en-US" dirty="0"/>
              <a:t>Please note that these income limits change yearly and people may be eligible for other savings programs depending on their situation.</a:t>
            </a:r>
          </a:p>
        </p:txBody>
      </p:sp>
      <p:sp>
        <p:nvSpPr>
          <p:cNvPr id="4" name="Slide Number Placeholder 3"/>
          <p:cNvSpPr>
            <a:spLocks noGrp="1"/>
          </p:cNvSpPr>
          <p:nvPr>
            <p:ph type="sldNum" sz="quarter" idx="10"/>
          </p:nvPr>
        </p:nvSpPr>
        <p:spPr/>
        <p:txBody>
          <a:bodyPr/>
          <a:lstStyle/>
          <a:p>
            <a:fld id="{7C9C807D-BE9E-427D-9F45-69604B66C095}" type="slidenum">
              <a:rPr lang="en-US" smtClean="0"/>
              <a:t>46</a:t>
            </a:fld>
            <a:endParaRPr lang="en-US"/>
          </a:p>
        </p:txBody>
      </p:sp>
    </p:spTree>
    <p:extLst>
      <p:ext uri="{BB962C8B-B14F-4D97-AF65-F5344CB8AC3E}">
        <p14:creationId xmlns:p14="http://schemas.microsoft.com/office/powerpoint/2010/main" val="1895631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Lastly, I’d like to review a few words of caution on Steps to Prevent Medicare Fraud </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Arial" pitchFamily="34" charset="0"/>
              </a:rPr>
              <a:t>Don't give out your Medicare number except to your doctor or other Medicare provider.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cs typeface="Arial" pitchFamily="34" charset="0"/>
            </a:endParaRPr>
          </a:p>
          <a:p>
            <a:pPr marL="285750" lvl="0" indent="-285750">
              <a:spcAft>
                <a:spcPts val="600"/>
              </a:spcAft>
              <a:buFont typeface="Arial" panose="020B0604020202020204" pitchFamily="34" charset="0"/>
              <a:buChar char="•"/>
            </a:pPr>
            <a:r>
              <a:rPr lang="en-US" sz="1200" dirty="0">
                <a:cs typeface="Arial" pitchFamily="34" charset="0"/>
              </a:rPr>
              <a:t>Do treat your Medicare card and number like your credit card.</a:t>
            </a:r>
          </a:p>
          <a:p>
            <a:pPr marL="285750" lvl="0" indent="-285750">
              <a:spcAft>
                <a:spcPts val="600"/>
              </a:spcAft>
              <a:buFont typeface="Arial" panose="020B0604020202020204" pitchFamily="34" charset="0"/>
              <a:buChar char="•"/>
            </a:pPr>
            <a:r>
              <a:rPr lang="en-US" sz="1200" dirty="0">
                <a:cs typeface="Arial" pitchFamily="34" charset="0"/>
              </a:rPr>
              <a:t>Watch out for identity theft.</a:t>
            </a:r>
          </a:p>
          <a:p>
            <a:pPr marL="285750" lvl="0" indent="-285750">
              <a:spcAft>
                <a:spcPts val="600"/>
              </a:spcAft>
              <a:buFont typeface="Arial" panose="020B0604020202020204" pitchFamily="34" charset="0"/>
              <a:buChar char="•"/>
            </a:pPr>
            <a:r>
              <a:rPr lang="en-US" sz="1200" dirty="0">
                <a:cs typeface="Arial" pitchFamily="34" charset="0"/>
              </a:rPr>
              <a:t>Be aware that Medicare doesn’t call or visit to sell you anything.</a:t>
            </a:r>
          </a:p>
          <a:p>
            <a:pPr marL="285750" lvl="0" indent="-285750">
              <a:spcAft>
                <a:spcPts val="600"/>
              </a:spcAft>
              <a:buFont typeface="Arial" panose="020B0604020202020204" pitchFamily="34" charset="0"/>
              <a:buChar char="•"/>
            </a:pPr>
            <a:r>
              <a:rPr lang="en-US" sz="1200" dirty="0">
                <a:cs typeface="Arial" pitchFamily="34" charset="0"/>
              </a:rPr>
              <a:t>Be cautious of offers for “free” medical services.  </a:t>
            </a:r>
          </a:p>
          <a:p>
            <a:pPr marL="0" lvl="0" indent="0">
              <a:buFont typeface="Arial" panose="020B0604020202020204" pitchFamily="34" charset="0"/>
              <a:buNone/>
            </a:pPr>
            <a:endParaRPr lang="en-US" sz="1200" b="1" dirty="0">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47</a:t>
            </a:fld>
            <a:endParaRPr lang="en-US"/>
          </a:p>
        </p:txBody>
      </p:sp>
    </p:spTree>
    <p:extLst>
      <p:ext uri="{BB962C8B-B14F-4D97-AF65-F5344CB8AC3E}">
        <p14:creationId xmlns:p14="http://schemas.microsoft.com/office/powerpoint/2010/main" val="10562750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report any suspected Medicare fraud &amp; abuse </a:t>
            </a:r>
          </a:p>
          <a:p>
            <a:pPr marL="171450" indent="-171450">
              <a:buFont typeface="Arial" panose="020B0604020202020204" pitchFamily="34" charset="0"/>
              <a:buChar char="•"/>
            </a:pPr>
            <a:r>
              <a:rPr lang="en-US" dirty="0"/>
              <a:t>Call the provider to discuss any concerns you have about a bill </a:t>
            </a:r>
          </a:p>
          <a:p>
            <a:pPr marL="171450" indent="-171450">
              <a:buFont typeface="Arial" panose="020B0604020202020204" pitchFamily="34" charset="0"/>
              <a:buChar char="•"/>
            </a:pPr>
            <a:r>
              <a:rPr lang="en-US" altLang="en-US" sz="2400" b="0" dirty="0">
                <a:cs typeface="Arial" charset="0"/>
              </a:rPr>
              <a:t>If further follow up is needed- in Wisconsin we have an agency called Senior Medicare Patrol also known as (SMP) that can </a:t>
            </a:r>
            <a:r>
              <a:rPr lang="en-US" altLang="en-US" sz="2400" dirty="0">
                <a:cs typeface="Arial" charset="0"/>
              </a:rPr>
              <a:t>help Medicare beneficiaries prevent, detect and report health care fraud, errors and abuse . The SMP toll free number is listed here and their services are free and confidential!</a:t>
            </a:r>
          </a:p>
          <a:p>
            <a:pPr marL="457200" lvl="1" indent="0">
              <a:spcBef>
                <a:spcPts val="600"/>
              </a:spcBef>
              <a:spcAft>
                <a:spcPts val="600"/>
              </a:spcAft>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48</a:t>
            </a:fld>
            <a:endParaRPr lang="en-US"/>
          </a:p>
        </p:txBody>
      </p:sp>
    </p:spTree>
    <p:extLst>
      <p:ext uri="{BB962C8B-B14F-4D97-AF65-F5344CB8AC3E}">
        <p14:creationId xmlns:p14="http://schemas.microsoft.com/office/powerpoint/2010/main" val="4009327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end, let’s check back in with Peter, from the start of the presentation. Peter is giving me a thumbs up which I am going to assume means that I didn’t give him too much of a headache and helped to clarify some of his questions with Medicare. Yay! That’s great Peter!!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49</a:t>
            </a:fld>
            <a:endParaRPr lang="en-US"/>
          </a:p>
        </p:txBody>
      </p:sp>
    </p:spTree>
    <p:extLst>
      <p:ext uri="{BB962C8B-B14F-4D97-AF65-F5344CB8AC3E}">
        <p14:creationId xmlns:p14="http://schemas.microsoft.com/office/powerpoint/2010/main" val="346268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start with Enrollment in Medicare </a:t>
            </a:r>
          </a:p>
        </p:txBody>
      </p:sp>
      <p:sp>
        <p:nvSpPr>
          <p:cNvPr id="4" name="Slide Number Placeholder 3"/>
          <p:cNvSpPr>
            <a:spLocks noGrp="1"/>
          </p:cNvSpPr>
          <p:nvPr>
            <p:ph type="sldNum" sz="quarter" idx="10"/>
          </p:nvPr>
        </p:nvSpPr>
        <p:spPr/>
        <p:txBody>
          <a:bodyPr/>
          <a:lstStyle/>
          <a:p>
            <a:fld id="{7C9C807D-BE9E-427D-9F45-69604B66C095}" type="slidenum">
              <a:rPr lang="en-US" smtClean="0"/>
              <a:t>5</a:t>
            </a:fld>
            <a:endParaRPr lang="en-US"/>
          </a:p>
        </p:txBody>
      </p:sp>
    </p:spTree>
    <p:extLst>
      <p:ext uri="{BB962C8B-B14F-4D97-AF65-F5344CB8AC3E}">
        <p14:creationId xmlns:p14="http://schemas.microsoft.com/office/powerpoint/2010/main" val="16073567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If you are not feeling as sure as Peter, you are not alone and here are some local agencies that can help if you have questions or need additional information or assistance with Medicare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50</a:t>
            </a:fld>
            <a:endParaRPr lang="en-US"/>
          </a:p>
        </p:txBody>
      </p:sp>
    </p:spTree>
    <p:extLst>
      <p:ext uri="{BB962C8B-B14F-4D97-AF65-F5344CB8AC3E}">
        <p14:creationId xmlns:p14="http://schemas.microsoft.com/office/powerpoint/2010/main" val="30868626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listed here are some resources that the ADRC has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your time and for attending the Welcome to Medicare program today. </a:t>
            </a:r>
          </a:p>
          <a:p>
            <a:endParaRPr lang="en-US" dirty="0"/>
          </a:p>
        </p:txBody>
      </p:sp>
      <p:sp>
        <p:nvSpPr>
          <p:cNvPr id="4" name="Slide Number Placeholder 3"/>
          <p:cNvSpPr>
            <a:spLocks noGrp="1"/>
          </p:cNvSpPr>
          <p:nvPr>
            <p:ph type="sldNum" sz="quarter" idx="5"/>
          </p:nvPr>
        </p:nvSpPr>
        <p:spPr/>
        <p:txBody>
          <a:bodyPr/>
          <a:lstStyle/>
          <a:p>
            <a:fld id="{7C9C807D-BE9E-427D-9F45-69604B66C095}" type="slidenum">
              <a:rPr lang="en-US" smtClean="0"/>
              <a:t>51</a:t>
            </a:fld>
            <a:endParaRPr lang="en-US"/>
          </a:p>
        </p:txBody>
      </p:sp>
    </p:spTree>
    <p:extLst>
      <p:ext uri="{BB962C8B-B14F-4D97-AF65-F5344CB8AC3E}">
        <p14:creationId xmlns:p14="http://schemas.microsoft.com/office/powerpoint/2010/main" val="197567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you will want to know about is how and when to enroll in Medicare.</a:t>
            </a:r>
          </a:p>
          <a:p>
            <a:pPr marL="342900" indent="-342900" algn="l">
              <a:spcAft>
                <a:spcPts val="1200"/>
              </a:spcAft>
              <a:buFont typeface="Wingdings" panose="05000000000000000000" pitchFamily="2" charset="2"/>
              <a:buChar char="§"/>
            </a:pPr>
            <a:r>
              <a:rPr lang="en-US" altLang="en-US" sz="2200" dirty="0">
                <a:cs typeface="Arial" charset="0"/>
              </a:rPr>
              <a:t>If you already get benefits from Social Security or Railroad Retirement, you are automatically enrolled in Part A &amp; B the first day of the month you turn 65.</a:t>
            </a:r>
          </a:p>
          <a:p>
            <a:pPr marL="342900" indent="-342900" algn="l">
              <a:spcAft>
                <a:spcPts val="1200"/>
              </a:spcAft>
              <a:buFont typeface="Wingdings" panose="05000000000000000000" pitchFamily="2" charset="2"/>
              <a:buChar char="§"/>
            </a:pPr>
            <a:r>
              <a:rPr lang="en-US" altLang="en-US" sz="2200" dirty="0">
                <a:cs typeface="Arial" charset="0"/>
              </a:rPr>
              <a:t>If you are close to age 65 but currently do not receive Social Security benefits, you will need to enroll in Part A &amp; B with </a:t>
            </a:r>
            <a:r>
              <a:rPr lang="en-US" altLang="en-US" sz="2200" b="1" dirty="0">
                <a:cs typeface="Arial" charset="0"/>
              </a:rPr>
              <a:t>Social Security </a:t>
            </a:r>
            <a:r>
              <a:rPr lang="en-US" altLang="en-US" sz="2200" dirty="0">
                <a:cs typeface="Arial" charset="0"/>
              </a:rPr>
              <a:t>during your </a:t>
            </a:r>
            <a:r>
              <a:rPr lang="en-US" altLang="en-US" sz="2200" i="1" dirty="0">
                <a:cs typeface="Arial" charset="0"/>
              </a:rPr>
              <a:t>Initial Enrollment Period</a:t>
            </a:r>
            <a:r>
              <a:rPr lang="en-US" altLang="en-US" sz="2200" dirty="0">
                <a:cs typeface="Arial" charset="0"/>
              </a:rPr>
              <a:t>. </a:t>
            </a:r>
          </a:p>
          <a:p>
            <a:pPr marL="342900" indent="-342900" algn="l">
              <a:spcAft>
                <a:spcPts val="1200"/>
              </a:spcAft>
              <a:buFont typeface="Wingdings" panose="05000000000000000000" pitchFamily="2" charset="2"/>
              <a:buChar char="§"/>
            </a:pPr>
            <a:endParaRPr lang="en-US" altLang="en-US" sz="2200" dirty="0">
              <a:cs typeface="Arial" charset="0"/>
            </a:endParaRPr>
          </a:p>
          <a:p>
            <a:pPr marL="0" indent="0" algn="l">
              <a:spcAft>
                <a:spcPts val="1200"/>
              </a:spcAft>
              <a:buFont typeface="Wingdings" panose="05000000000000000000" pitchFamily="2" charset="2"/>
              <a:buNone/>
            </a:pPr>
            <a:r>
              <a:rPr lang="en-US" altLang="en-US" sz="2200" dirty="0">
                <a:cs typeface="Arial" charset="0"/>
              </a:rPr>
              <a:t>To enroll: </a:t>
            </a:r>
          </a:p>
          <a:p>
            <a:pPr marL="800100" lvl="1" indent="-342900" algn="l">
              <a:lnSpc>
                <a:spcPct val="110000"/>
              </a:lnSpc>
              <a:spcBef>
                <a:spcPts val="0"/>
              </a:spcBef>
              <a:spcAft>
                <a:spcPts val="600"/>
              </a:spcAft>
              <a:buFont typeface="Wingdings" panose="05000000000000000000" pitchFamily="2" charset="2"/>
              <a:buChar char="§"/>
            </a:pPr>
            <a:r>
              <a:rPr lang="en-US" altLang="en-US" sz="2200" dirty="0">
                <a:cs typeface="Arial" charset="0"/>
              </a:rPr>
              <a:t>Visit </a:t>
            </a:r>
            <a:r>
              <a:rPr lang="en-US" altLang="en-US" sz="2200" b="1" dirty="0">
                <a:cs typeface="Arial" charset="0"/>
              </a:rPr>
              <a:t>socialsecurity.gov </a:t>
            </a:r>
            <a:r>
              <a:rPr lang="en-US" altLang="en-US" sz="2200" dirty="0">
                <a:cs typeface="Arial" charset="0"/>
              </a:rPr>
              <a:t>or c</a:t>
            </a:r>
            <a:r>
              <a:rPr lang="en-US" sz="2200" dirty="0"/>
              <a:t>all Social Security directly at the numbers listed </a:t>
            </a:r>
            <a:endParaRPr lang="en-US" altLang="en-US" sz="2200" dirty="0">
              <a:solidFill>
                <a:srgbClr val="FF0000"/>
              </a:solidFill>
              <a:cs typeface="Arial" charset="0"/>
            </a:endParaRPr>
          </a:p>
          <a:p>
            <a:pPr marL="342900" indent="-342900" algn="l">
              <a:spcAft>
                <a:spcPts val="1200"/>
              </a:spcAft>
              <a:buFont typeface="Wingdings" panose="05000000000000000000" pitchFamily="2" charset="2"/>
              <a:buChar char="§"/>
            </a:pPr>
            <a:r>
              <a:rPr lang="en-US" altLang="en-US" sz="2200" dirty="0">
                <a:cs typeface="Arial" charset="0"/>
              </a:rPr>
              <a:t>If you are under age 65 and disabled, you are automatically enrolled in Medicare after receiving 24 consecutive months of Social Security Disability payments.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a:t>
            </a:fld>
            <a:endParaRPr lang="en-US"/>
          </a:p>
        </p:txBody>
      </p:sp>
    </p:spTree>
    <p:extLst>
      <p:ext uri="{BB962C8B-B14F-4D97-AF65-F5344CB8AC3E}">
        <p14:creationId xmlns:p14="http://schemas.microsoft.com/office/powerpoint/2010/main" val="791973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pPr>
            <a:r>
              <a:rPr lang="en-US" dirty="0"/>
              <a:t>If you aren’t automatically enrolled into Medicare, Your first opportunity to enroll in Medicare is during your </a:t>
            </a:r>
            <a:r>
              <a:rPr lang="en-US" b="1" dirty="0"/>
              <a:t>Initial Enrollment Period (aka IEP)</a:t>
            </a:r>
            <a:r>
              <a:rPr lang="en-US" dirty="0"/>
              <a:t>, which lasts 7 months. Your coverage starts based on when you enroll. If you enroll during the first 3 months of your IEP (the 3 months before the month you turn 65), your coverage will begin the first day of the month you turn 65. </a:t>
            </a:r>
          </a:p>
          <a:p>
            <a:pPr>
              <a:lnSpc>
                <a:spcPct val="110000"/>
              </a:lnSpc>
              <a:spcBef>
                <a:spcPts val="600"/>
              </a:spcBef>
            </a:pPr>
            <a:endParaRPr lang="en-US" dirty="0"/>
          </a:p>
          <a:p>
            <a:pPr marL="0" indent="0">
              <a:lnSpc>
                <a:spcPct val="110000"/>
              </a:lnSpc>
              <a:spcBef>
                <a:spcPts val="600"/>
              </a:spcBef>
              <a:buFontTx/>
              <a:buNone/>
            </a:pPr>
            <a:r>
              <a:rPr lang="en-US" dirty="0"/>
              <a:t>There is also a Special Enrollment Period for enrollment into Medicare:</a:t>
            </a:r>
            <a:endParaRPr lang="en-US" altLang="en-US" sz="2400" dirty="0">
              <a:cs typeface="Arial" charset="0"/>
            </a:endParaRPr>
          </a:p>
          <a:p>
            <a:pPr lvl="1">
              <a:lnSpc>
                <a:spcPct val="90000"/>
              </a:lnSpc>
            </a:pPr>
            <a:r>
              <a:rPr lang="en-US" altLang="en-US" sz="2000" dirty="0">
                <a:cs typeface="Arial" charset="0"/>
              </a:rPr>
              <a:t>If you wait to enroll in Part B because you or your spouse are still working and have group health plan coverage, you can sign up during the 8 months following the month the group plan coverage ends OR when the employment ends (whichever is first).  </a:t>
            </a:r>
            <a:r>
              <a:rPr lang="en-US" altLang="en-US" sz="2000" b="1" dirty="0">
                <a:cs typeface="Arial" charset="0"/>
              </a:rPr>
              <a:t>There will be no penalty.</a:t>
            </a:r>
          </a:p>
          <a:p>
            <a:pPr>
              <a:lnSpc>
                <a:spcPct val="90000"/>
              </a:lnSpc>
            </a:pPr>
            <a:endParaRPr lang="en-US" altLang="en-US" sz="2400" b="1" dirty="0">
              <a:cs typeface="Arial" charset="0"/>
            </a:endParaRPr>
          </a:p>
          <a:p>
            <a:pPr marL="0" indent="0">
              <a:lnSpc>
                <a:spcPct val="90000"/>
              </a:lnSpc>
              <a:buFont typeface="Wingdings" panose="05000000000000000000" pitchFamily="2" charset="2"/>
              <a:buNone/>
            </a:pPr>
            <a:r>
              <a:rPr lang="en-US" altLang="en-US" sz="2400" b="0" dirty="0">
                <a:cs typeface="Arial" charset="0"/>
              </a:rPr>
              <a:t>Lastly, you can enroll in Medicare during what called the General Enrollment Period which is </a:t>
            </a:r>
          </a:p>
          <a:p>
            <a:pPr lvl="1">
              <a:lnSpc>
                <a:spcPct val="90000"/>
              </a:lnSpc>
            </a:pPr>
            <a:r>
              <a:rPr lang="en-US" altLang="en-US" sz="2000" dirty="0">
                <a:cs typeface="Arial" charset="0"/>
              </a:rPr>
              <a:t>January 1st through March 31st each calendar year. (This is only for those who did not sign up during their initial enrollment.) Unfortunately, they will have a </a:t>
            </a:r>
            <a:r>
              <a:rPr lang="en-US" altLang="en-US" sz="2000" b="1" dirty="0">
                <a:cs typeface="Arial" charset="0"/>
              </a:rPr>
              <a:t>Penalty: </a:t>
            </a:r>
            <a:r>
              <a:rPr lang="en-US" altLang="en-US" sz="2000" dirty="0">
                <a:cs typeface="Arial" charset="0"/>
              </a:rPr>
              <a:t>Cost of Part B premium will go up 10% for each full 12-month period you delay enrolling. Coverage begins July 1.</a:t>
            </a:r>
          </a:p>
          <a:p>
            <a:endParaRPr lang="en-US" dirty="0"/>
          </a:p>
          <a:p>
            <a:r>
              <a:rPr lang="en-US" dirty="0"/>
              <a:t>The main point to remember here is that if you are not receiving early retirement benefits, you should plan to enroll with Social Security about 3 months before you turn 65.  </a:t>
            </a:r>
          </a:p>
        </p:txBody>
      </p:sp>
      <p:sp>
        <p:nvSpPr>
          <p:cNvPr id="4" name="Slide Number Placeholder 3"/>
          <p:cNvSpPr>
            <a:spLocks noGrp="1"/>
          </p:cNvSpPr>
          <p:nvPr>
            <p:ph type="sldNum" sz="quarter" idx="10"/>
          </p:nvPr>
        </p:nvSpPr>
        <p:spPr/>
        <p:txBody>
          <a:bodyPr/>
          <a:lstStyle/>
          <a:p>
            <a:fld id="{7C9C807D-BE9E-427D-9F45-69604B66C095}" type="slidenum">
              <a:rPr lang="en-US" smtClean="0"/>
              <a:t>7</a:t>
            </a:fld>
            <a:endParaRPr lang="en-US"/>
          </a:p>
        </p:txBody>
      </p:sp>
    </p:spTree>
    <p:extLst>
      <p:ext uri="{BB962C8B-B14F-4D97-AF65-F5344CB8AC3E}">
        <p14:creationId xmlns:p14="http://schemas.microsoft.com/office/powerpoint/2010/main" val="128128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This is a sample of a Medicare Card.</a:t>
            </a:r>
          </a:p>
          <a:p>
            <a:endParaRPr lang="en-US" altLang="en-US" b="1" dirty="0"/>
          </a:p>
          <a:p>
            <a:pPr eaLnBrk="1" hangingPunct="1">
              <a:spcBef>
                <a:spcPct val="0"/>
              </a:spcBef>
            </a:pPr>
            <a:r>
              <a:rPr lang="en-US" altLang="en-US" dirty="0"/>
              <a:t>Your use of the Medicare Card will differ depending on the type of Medicare health plan option you choose.  If you choose Original Medicare, you will use the red, white, and blue Medicare card when obtaining health care.</a:t>
            </a:r>
          </a:p>
          <a:p>
            <a:pPr eaLnBrk="1" hangingPunct="1">
              <a:spcBef>
                <a:spcPct val="0"/>
              </a:spcBef>
            </a:pPr>
            <a:endParaRPr lang="en-US" altLang="en-US" dirty="0"/>
          </a:p>
          <a:p>
            <a:pPr eaLnBrk="1" hangingPunct="1">
              <a:spcBef>
                <a:spcPct val="0"/>
              </a:spcBef>
            </a:pPr>
            <a:r>
              <a:rPr lang="en-US" altLang="en-US" dirty="0"/>
              <a:t>Your card also lists the parts of Medicare you are enrolled in and the dates they became effective. </a:t>
            </a:r>
          </a:p>
          <a:p>
            <a:pPr eaLnBrk="1" hangingPunct="1">
              <a:spcBef>
                <a:spcPct val="0"/>
              </a:spcBef>
            </a:pPr>
            <a:endParaRPr lang="en-US" altLang="en-US" dirty="0"/>
          </a:p>
          <a:p>
            <a:pPr eaLnBrk="1" hangingPunct="1">
              <a:spcBef>
                <a:spcPct val="0"/>
              </a:spcBef>
            </a:pPr>
            <a:r>
              <a:rPr lang="en-US" altLang="en-US" i="1" dirty="0"/>
              <a:t>Medicare Part A &amp; B are the </a:t>
            </a:r>
            <a:r>
              <a:rPr lang="en-US" altLang="en-US" i="1" u="sng" dirty="0"/>
              <a:t>only</a:t>
            </a:r>
            <a:r>
              <a:rPr lang="en-US" altLang="en-US" i="1" dirty="0"/>
              <a:t> parts that will be reflected in this card.  Medicare Part C or Part D are offered through private companies. We will talk more about these options in a few minutes.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a:t>
            </a:fld>
            <a:endParaRPr lang="en-US"/>
          </a:p>
        </p:txBody>
      </p:sp>
    </p:spTree>
    <p:extLst>
      <p:ext uri="{BB962C8B-B14F-4D97-AF65-F5344CB8AC3E}">
        <p14:creationId xmlns:p14="http://schemas.microsoft.com/office/powerpoint/2010/main" val="330656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dirty="0"/>
              <a:t>Now that we have covered how to enroll in Medicare, we will review some Medicare Basics</a:t>
            </a:r>
          </a:p>
        </p:txBody>
      </p:sp>
      <p:sp>
        <p:nvSpPr>
          <p:cNvPr id="4" name="Slide Number Placeholder 3"/>
          <p:cNvSpPr>
            <a:spLocks noGrp="1"/>
          </p:cNvSpPr>
          <p:nvPr>
            <p:ph type="sldNum" sz="quarter" idx="10"/>
          </p:nvPr>
        </p:nvSpPr>
        <p:spPr/>
        <p:txBody>
          <a:bodyPr/>
          <a:lstStyle/>
          <a:p>
            <a:fld id="{7C9C807D-BE9E-427D-9F45-69604B66C095}" type="slidenum">
              <a:rPr lang="en-US" smtClean="0"/>
              <a:t>9</a:t>
            </a:fld>
            <a:endParaRPr lang="en-US"/>
          </a:p>
        </p:txBody>
      </p:sp>
    </p:spTree>
    <p:extLst>
      <p:ext uri="{BB962C8B-B14F-4D97-AF65-F5344CB8AC3E}">
        <p14:creationId xmlns:p14="http://schemas.microsoft.com/office/powerpoint/2010/main" val="877046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4EAB-B6C7-4D22-B954-7DD3E1583B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A8D132-B30C-4C52-9F5D-2632FB167B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F7130E-5A94-4422-93DC-BB403B998F89}"/>
              </a:ext>
            </a:extLst>
          </p:cNvPr>
          <p:cNvSpPr>
            <a:spLocks noGrp="1"/>
          </p:cNvSpPr>
          <p:nvPr>
            <p:ph type="dt" sz="half" idx="10"/>
          </p:nvPr>
        </p:nvSpPr>
        <p:spPr/>
        <p:txBody>
          <a:bodyPr/>
          <a:lstStyle/>
          <a:p>
            <a:fld id="{02CDEB8B-5046-4397-A8E2-9110A9FBCDB3}" type="datetime1">
              <a:rPr lang="en-US" smtClean="0"/>
              <a:t>4/5/2021</a:t>
            </a:fld>
            <a:endParaRPr lang="en-US"/>
          </a:p>
        </p:txBody>
      </p:sp>
      <p:sp>
        <p:nvSpPr>
          <p:cNvPr id="5" name="Footer Placeholder 4">
            <a:extLst>
              <a:ext uri="{FF2B5EF4-FFF2-40B4-BE49-F238E27FC236}">
                <a16:creationId xmlns:a16="http://schemas.microsoft.com/office/drawing/2014/main" id="{A80461F6-9CCA-4CA1-9342-03FB4B18D989}"/>
              </a:ext>
            </a:extLst>
          </p:cNvPr>
          <p:cNvSpPr>
            <a:spLocks noGrp="1"/>
          </p:cNvSpPr>
          <p:nvPr>
            <p:ph type="ftr" sz="quarter" idx="11"/>
          </p:nvPr>
        </p:nvSpPr>
        <p:spPr/>
        <p:txBody>
          <a:bodyPr/>
          <a:lstStyle/>
          <a:p>
            <a:r>
              <a:rPr lang="en-US"/>
              <a:t>January 2021            Welcome to Medicare Presentation</a:t>
            </a:r>
          </a:p>
        </p:txBody>
      </p:sp>
      <p:sp>
        <p:nvSpPr>
          <p:cNvPr id="6" name="Slide Number Placeholder 5">
            <a:extLst>
              <a:ext uri="{FF2B5EF4-FFF2-40B4-BE49-F238E27FC236}">
                <a16:creationId xmlns:a16="http://schemas.microsoft.com/office/drawing/2014/main" id="{17AB2106-253D-4180-AFEC-3DFD7AEF8E44}"/>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97013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C880-B226-4398-BCA4-43622506C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5E85CD-D23D-4EF6-8D2B-DC6BCBA331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73135-83AA-430C-802A-C3CB73DCBA2C}"/>
              </a:ext>
            </a:extLst>
          </p:cNvPr>
          <p:cNvSpPr>
            <a:spLocks noGrp="1"/>
          </p:cNvSpPr>
          <p:nvPr>
            <p:ph type="dt" sz="half" idx="10"/>
          </p:nvPr>
        </p:nvSpPr>
        <p:spPr/>
        <p:txBody>
          <a:bodyPr/>
          <a:lstStyle/>
          <a:p>
            <a:fld id="{F64C3B33-F6AD-4E52-8F28-77B72E187EB9}" type="datetime1">
              <a:rPr lang="en-US" smtClean="0"/>
              <a:t>4/5/2021</a:t>
            </a:fld>
            <a:endParaRPr lang="en-US"/>
          </a:p>
        </p:txBody>
      </p:sp>
      <p:sp>
        <p:nvSpPr>
          <p:cNvPr id="5" name="Footer Placeholder 4">
            <a:extLst>
              <a:ext uri="{FF2B5EF4-FFF2-40B4-BE49-F238E27FC236}">
                <a16:creationId xmlns:a16="http://schemas.microsoft.com/office/drawing/2014/main" id="{A04B1A2B-8532-465D-8B1A-6DA8600154F8}"/>
              </a:ext>
            </a:extLst>
          </p:cNvPr>
          <p:cNvSpPr>
            <a:spLocks noGrp="1"/>
          </p:cNvSpPr>
          <p:nvPr>
            <p:ph type="ftr" sz="quarter" idx="11"/>
          </p:nvPr>
        </p:nvSpPr>
        <p:spPr/>
        <p:txBody>
          <a:bodyPr/>
          <a:lstStyle/>
          <a:p>
            <a:r>
              <a:rPr lang="en-US"/>
              <a:t>January 2021            Welcome to Medicare Presentation</a:t>
            </a:r>
          </a:p>
        </p:txBody>
      </p:sp>
      <p:sp>
        <p:nvSpPr>
          <p:cNvPr id="6" name="Slide Number Placeholder 5">
            <a:extLst>
              <a:ext uri="{FF2B5EF4-FFF2-40B4-BE49-F238E27FC236}">
                <a16:creationId xmlns:a16="http://schemas.microsoft.com/office/drawing/2014/main" id="{C78DE536-E3C5-47A8-89E9-0C79EBBF5D21}"/>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82278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5BC0C-7C29-41DD-BE09-6F0F0AE2CF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279281-2059-4211-A100-C1471644A2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BF43A-8C71-466A-9C48-954246555149}"/>
              </a:ext>
            </a:extLst>
          </p:cNvPr>
          <p:cNvSpPr>
            <a:spLocks noGrp="1"/>
          </p:cNvSpPr>
          <p:nvPr>
            <p:ph type="dt" sz="half" idx="10"/>
          </p:nvPr>
        </p:nvSpPr>
        <p:spPr/>
        <p:txBody>
          <a:bodyPr/>
          <a:lstStyle/>
          <a:p>
            <a:fld id="{F0804056-9A22-4940-83BA-5A27BA1A0FBB}" type="datetime1">
              <a:rPr lang="en-US" smtClean="0"/>
              <a:t>4/5/2021</a:t>
            </a:fld>
            <a:endParaRPr lang="en-US"/>
          </a:p>
        </p:txBody>
      </p:sp>
      <p:sp>
        <p:nvSpPr>
          <p:cNvPr id="5" name="Footer Placeholder 4">
            <a:extLst>
              <a:ext uri="{FF2B5EF4-FFF2-40B4-BE49-F238E27FC236}">
                <a16:creationId xmlns:a16="http://schemas.microsoft.com/office/drawing/2014/main" id="{BED58433-0810-47AE-A50E-CEB645943652}"/>
              </a:ext>
            </a:extLst>
          </p:cNvPr>
          <p:cNvSpPr>
            <a:spLocks noGrp="1"/>
          </p:cNvSpPr>
          <p:nvPr>
            <p:ph type="ftr" sz="quarter" idx="11"/>
          </p:nvPr>
        </p:nvSpPr>
        <p:spPr/>
        <p:txBody>
          <a:bodyPr/>
          <a:lstStyle/>
          <a:p>
            <a:r>
              <a:rPr lang="en-US"/>
              <a:t>January 2021            Welcome to Medicare Presentation</a:t>
            </a:r>
          </a:p>
        </p:txBody>
      </p:sp>
      <p:sp>
        <p:nvSpPr>
          <p:cNvPr id="6" name="Slide Number Placeholder 5">
            <a:extLst>
              <a:ext uri="{FF2B5EF4-FFF2-40B4-BE49-F238E27FC236}">
                <a16:creationId xmlns:a16="http://schemas.microsoft.com/office/drawing/2014/main" id="{34EF24DF-E31E-4BD2-B7C7-16FEBB79E4E7}"/>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8808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8C2-1FEA-49A3-8C9B-24D41E71D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E0AD2-D2E4-4669-A327-CF2F103212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34916-D232-475A-9DC9-50BD957C7EB0}"/>
              </a:ext>
            </a:extLst>
          </p:cNvPr>
          <p:cNvSpPr>
            <a:spLocks noGrp="1"/>
          </p:cNvSpPr>
          <p:nvPr>
            <p:ph type="dt" sz="half" idx="10"/>
          </p:nvPr>
        </p:nvSpPr>
        <p:spPr/>
        <p:txBody>
          <a:bodyPr/>
          <a:lstStyle/>
          <a:p>
            <a:fld id="{D2286CEA-1200-4269-B52C-2570C1E71D26}" type="datetime1">
              <a:rPr lang="en-US" smtClean="0"/>
              <a:t>4/5/2021</a:t>
            </a:fld>
            <a:endParaRPr lang="en-US"/>
          </a:p>
        </p:txBody>
      </p:sp>
      <p:sp>
        <p:nvSpPr>
          <p:cNvPr id="5" name="Footer Placeholder 4">
            <a:extLst>
              <a:ext uri="{FF2B5EF4-FFF2-40B4-BE49-F238E27FC236}">
                <a16:creationId xmlns:a16="http://schemas.microsoft.com/office/drawing/2014/main" id="{4F86B384-47AA-4DBF-A570-DCE90C7AC250}"/>
              </a:ext>
            </a:extLst>
          </p:cNvPr>
          <p:cNvSpPr>
            <a:spLocks noGrp="1"/>
          </p:cNvSpPr>
          <p:nvPr>
            <p:ph type="ftr" sz="quarter" idx="11"/>
          </p:nvPr>
        </p:nvSpPr>
        <p:spPr/>
        <p:txBody>
          <a:bodyPr/>
          <a:lstStyle/>
          <a:p>
            <a:r>
              <a:rPr lang="en-US"/>
              <a:t>January 2021            Welcome to Medicare Presentation</a:t>
            </a:r>
          </a:p>
        </p:txBody>
      </p:sp>
      <p:sp>
        <p:nvSpPr>
          <p:cNvPr id="6" name="Slide Number Placeholder 5">
            <a:extLst>
              <a:ext uri="{FF2B5EF4-FFF2-40B4-BE49-F238E27FC236}">
                <a16:creationId xmlns:a16="http://schemas.microsoft.com/office/drawing/2014/main" id="{FFA412E4-A7C7-4B76-83EB-D51687C30D2C}"/>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34018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4C7B-3FB8-4FB6-AB43-C70855CCA6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0CF1B0-8E3E-40DE-BDD4-679108DBAC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354A65-4792-4B18-B5BB-7EB095415DB4}"/>
              </a:ext>
            </a:extLst>
          </p:cNvPr>
          <p:cNvSpPr>
            <a:spLocks noGrp="1"/>
          </p:cNvSpPr>
          <p:nvPr>
            <p:ph type="dt" sz="half" idx="10"/>
          </p:nvPr>
        </p:nvSpPr>
        <p:spPr/>
        <p:txBody>
          <a:bodyPr/>
          <a:lstStyle/>
          <a:p>
            <a:fld id="{0B44DD7A-1B8A-4C7B-8F54-1CB6DCCE85EF}" type="datetime1">
              <a:rPr lang="en-US" smtClean="0"/>
              <a:t>4/5/2021</a:t>
            </a:fld>
            <a:endParaRPr lang="en-US"/>
          </a:p>
        </p:txBody>
      </p:sp>
      <p:sp>
        <p:nvSpPr>
          <p:cNvPr id="5" name="Footer Placeholder 4">
            <a:extLst>
              <a:ext uri="{FF2B5EF4-FFF2-40B4-BE49-F238E27FC236}">
                <a16:creationId xmlns:a16="http://schemas.microsoft.com/office/drawing/2014/main" id="{3E96D2B0-81D9-4B8E-B52D-44E8FAB87445}"/>
              </a:ext>
            </a:extLst>
          </p:cNvPr>
          <p:cNvSpPr>
            <a:spLocks noGrp="1"/>
          </p:cNvSpPr>
          <p:nvPr>
            <p:ph type="ftr" sz="quarter" idx="11"/>
          </p:nvPr>
        </p:nvSpPr>
        <p:spPr/>
        <p:txBody>
          <a:bodyPr/>
          <a:lstStyle/>
          <a:p>
            <a:r>
              <a:rPr lang="en-US"/>
              <a:t>January 2021            Welcome to Medicare Presentation</a:t>
            </a:r>
          </a:p>
        </p:txBody>
      </p:sp>
      <p:sp>
        <p:nvSpPr>
          <p:cNvPr id="6" name="Slide Number Placeholder 5">
            <a:extLst>
              <a:ext uri="{FF2B5EF4-FFF2-40B4-BE49-F238E27FC236}">
                <a16:creationId xmlns:a16="http://schemas.microsoft.com/office/drawing/2014/main" id="{D1A75D42-6C63-490D-80AD-DBA9BB33DDC5}"/>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54062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1462-2006-4ED5-BDCC-6D9A5809E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E73D7-E61E-450E-9733-7A7F2F9A6B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1922C8-6AD4-463D-BAF9-56423D1C35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751F0E-AA9C-4F37-99A9-A75CF66B4D41}"/>
              </a:ext>
            </a:extLst>
          </p:cNvPr>
          <p:cNvSpPr>
            <a:spLocks noGrp="1"/>
          </p:cNvSpPr>
          <p:nvPr>
            <p:ph type="dt" sz="half" idx="10"/>
          </p:nvPr>
        </p:nvSpPr>
        <p:spPr/>
        <p:txBody>
          <a:bodyPr/>
          <a:lstStyle/>
          <a:p>
            <a:fld id="{A642F124-9247-46B9-BAAD-B1124BC6E260}" type="datetime1">
              <a:rPr lang="en-US" smtClean="0"/>
              <a:t>4/5/2021</a:t>
            </a:fld>
            <a:endParaRPr lang="en-US"/>
          </a:p>
        </p:txBody>
      </p:sp>
      <p:sp>
        <p:nvSpPr>
          <p:cNvPr id="6" name="Footer Placeholder 5">
            <a:extLst>
              <a:ext uri="{FF2B5EF4-FFF2-40B4-BE49-F238E27FC236}">
                <a16:creationId xmlns:a16="http://schemas.microsoft.com/office/drawing/2014/main" id="{F70BBA42-5B58-4DF0-8925-28B952D62342}"/>
              </a:ext>
            </a:extLst>
          </p:cNvPr>
          <p:cNvSpPr>
            <a:spLocks noGrp="1"/>
          </p:cNvSpPr>
          <p:nvPr>
            <p:ph type="ftr" sz="quarter" idx="11"/>
          </p:nvPr>
        </p:nvSpPr>
        <p:spPr/>
        <p:txBody>
          <a:bodyPr/>
          <a:lstStyle/>
          <a:p>
            <a:r>
              <a:rPr lang="en-US"/>
              <a:t>January 2021            Welcome to Medicare Presentation</a:t>
            </a:r>
          </a:p>
        </p:txBody>
      </p:sp>
      <p:sp>
        <p:nvSpPr>
          <p:cNvPr id="7" name="Slide Number Placeholder 6">
            <a:extLst>
              <a:ext uri="{FF2B5EF4-FFF2-40B4-BE49-F238E27FC236}">
                <a16:creationId xmlns:a16="http://schemas.microsoft.com/office/drawing/2014/main" id="{11BE2168-C511-44DB-9B05-6E53F0ECEA56}"/>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167090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D86-8A55-488A-AA2F-4C5A805496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020FAD-D74C-49C7-A756-D1E5D3096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CADBAA-90D5-493E-A801-3AAEDECEC8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B81075-3BCD-48A1-89F0-4B96BBD04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93397D-3C00-4B0C-A381-4AF933FEBE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AF1BFB-D59F-4EA2-AA66-BEBBDA7B1D0B}"/>
              </a:ext>
            </a:extLst>
          </p:cNvPr>
          <p:cNvSpPr>
            <a:spLocks noGrp="1"/>
          </p:cNvSpPr>
          <p:nvPr>
            <p:ph type="dt" sz="half" idx="10"/>
          </p:nvPr>
        </p:nvSpPr>
        <p:spPr/>
        <p:txBody>
          <a:bodyPr/>
          <a:lstStyle/>
          <a:p>
            <a:fld id="{1CA964C4-EF3A-44F4-9D38-627EBA247A2F}" type="datetime1">
              <a:rPr lang="en-US" smtClean="0"/>
              <a:t>4/5/2021</a:t>
            </a:fld>
            <a:endParaRPr lang="en-US"/>
          </a:p>
        </p:txBody>
      </p:sp>
      <p:sp>
        <p:nvSpPr>
          <p:cNvPr id="8" name="Footer Placeholder 7">
            <a:extLst>
              <a:ext uri="{FF2B5EF4-FFF2-40B4-BE49-F238E27FC236}">
                <a16:creationId xmlns:a16="http://schemas.microsoft.com/office/drawing/2014/main" id="{A580BF20-0EB0-4B60-AF90-F7EBF00E3593}"/>
              </a:ext>
            </a:extLst>
          </p:cNvPr>
          <p:cNvSpPr>
            <a:spLocks noGrp="1"/>
          </p:cNvSpPr>
          <p:nvPr>
            <p:ph type="ftr" sz="quarter" idx="11"/>
          </p:nvPr>
        </p:nvSpPr>
        <p:spPr/>
        <p:txBody>
          <a:bodyPr/>
          <a:lstStyle/>
          <a:p>
            <a:r>
              <a:rPr lang="en-US"/>
              <a:t>January 2021            Welcome to Medicare Presentation</a:t>
            </a:r>
          </a:p>
        </p:txBody>
      </p:sp>
      <p:sp>
        <p:nvSpPr>
          <p:cNvPr id="9" name="Slide Number Placeholder 8">
            <a:extLst>
              <a:ext uri="{FF2B5EF4-FFF2-40B4-BE49-F238E27FC236}">
                <a16:creationId xmlns:a16="http://schemas.microsoft.com/office/drawing/2014/main" id="{3947694B-7540-4560-AAA1-BB7137AC1512}"/>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1125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8AB-ED4A-4838-8099-2B19B7B604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40E884-BCDC-45DB-8066-2C54182DD484}"/>
              </a:ext>
            </a:extLst>
          </p:cNvPr>
          <p:cNvSpPr>
            <a:spLocks noGrp="1"/>
          </p:cNvSpPr>
          <p:nvPr>
            <p:ph type="dt" sz="half" idx="10"/>
          </p:nvPr>
        </p:nvSpPr>
        <p:spPr/>
        <p:txBody>
          <a:bodyPr/>
          <a:lstStyle/>
          <a:p>
            <a:fld id="{476FF72D-A8AD-4568-81B0-E34873F4C58C}" type="datetime1">
              <a:rPr lang="en-US" smtClean="0"/>
              <a:t>4/5/2021</a:t>
            </a:fld>
            <a:endParaRPr lang="en-US"/>
          </a:p>
        </p:txBody>
      </p:sp>
      <p:sp>
        <p:nvSpPr>
          <p:cNvPr id="4" name="Footer Placeholder 3">
            <a:extLst>
              <a:ext uri="{FF2B5EF4-FFF2-40B4-BE49-F238E27FC236}">
                <a16:creationId xmlns:a16="http://schemas.microsoft.com/office/drawing/2014/main" id="{581A4611-CBBF-4900-B61A-21A49E1D358E}"/>
              </a:ext>
            </a:extLst>
          </p:cNvPr>
          <p:cNvSpPr>
            <a:spLocks noGrp="1"/>
          </p:cNvSpPr>
          <p:nvPr>
            <p:ph type="ftr" sz="quarter" idx="11"/>
          </p:nvPr>
        </p:nvSpPr>
        <p:spPr/>
        <p:txBody>
          <a:bodyPr/>
          <a:lstStyle/>
          <a:p>
            <a:r>
              <a:rPr lang="en-US"/>
              <a:t>January 2021            Welcome to Medicare Presentation</a:t>
            </a:r>
          </a:p>
        </p:txBody>
      </p:sp>
      <p:sp>
        <p:nvSpPr>
          <p:cNvPr id="5" name="Slide Number Placeholder 4">
            <a:extLst>
              <a:ext uri="{FF2B5EF4-FFF2-40B4-BE49-F238E27FC236}">
                <a16:creationId xmlns:a16="http://schemas.microsoft.com/office/drawing/2014/main" id="{2D1A0E02-7062-4FF2-9A13-0BC63338E995}"/>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67848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44D34-46FB-4991-A50F-779579D3A1C7}"/>
              </a:ext>
            </a:extLst>
          </p:cNvPr>
          <p:cNvSpPr>
            <a:spLocks noGrp="1"/>
          </p:cNvSpPr>
          <p:nvPr>
            <p:ph type="dt" sz="half" idx="10"/>
          </p:nvPr>
        </p:nvSpPr>
        <p:spPr/>
        <p:txBody>
          <a:bodyPr/>
          <a:lstStyle/>
          <a:p>
            <a:fld id="{FEAF7D8B-53B6-414D-B123-B77A895E8A88}" type="datetime1">
              <a:rPr lang="en-US" smtClean="0"/>
              <a:t>4/5/2021</a:t>
            </a:fld>
            <a:endParaRPr lang="en-US"/>
          </a:p>
        </p:txBody>
      </p:sp>
      <p:sp>
        <p:nvSpPr>
          <p:cNvPr id="3" name="Footer Placeholder 2">
            <a:extLst>
              <a:ext uri="{FF2B5EF4-FFF2-40B4-BE49-F238E27FC236}">
                <a16:creationId xmlns:a16="http://schemas.microsoft.com/office/drawing/2014/main" id="{C9F00193-3353-4D29-8E1E-307817964BF6}"/>
              </a:ext>
            </a:extLst>
          </p:cNvPr>
          <p:cNvSpPr>
            <a:spLocks noGrp="1"/>
          </p:cNvSpPr>
          <p:nvPr>
            <p:ph type="ftr" sz="quarter" idx="11"/>
          </p:nvPr>
        </p:nvSpPr>
        <p:spPr/>
        <p:txBody>
          <a:bodyPr/>
          <a:lstStyle/>
          <a:p>
            <a:r>
              <a:rPr lang="en-US"/>
              <a:t>January 2021            Welcome to Medicare Presentation</a:t>
            </a:r>
          </a:p>
        </p:txBody>
      </p:sp>
      <p:sp>
        <p:nvSpPr>
          <p:cNvPr id="4" name="Slide Number Placeholder 3">
            <a:extLst>
              <a:ext uri="{FF2B5EF4-FFF2-40B4-BE49-F238E27FC236}">
                <a16:creationId xmlns:a16="http://schemas.microsoft.com/office/drawing/2014/main" id="{AAFAEFF6-57FD-407B-B5C9-8872BBB4AF9A}"/>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72161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BCA-96F9-4711-948A-8E005F362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F9FB24-6A3F-4E3B-A230-AA41EA93E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05D71-216A-4480-98FD-72517F970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327057-8A61-4DD2-BE49-31647D2CF3A7}"/>
              </a:ext>
            </a:extLst>
          </p:cNvPr>
          <p:cNvSpPr>
            <a:spLocks noGrp="1"/>
          </p:cNvSpPr>
          <p:nvPr>
            <p:ph type="dt" sz="half" idx="10"/>
          </p:nvPr>
        </p:nvSpPr>
        <p:spPr/>
        <p:txBody>
          <a:bodyPr/>
          <a:lstStyle/>
          <a:p>
            <a:fld id="{20A2C980-D3A0-4A1D-B943-15A049291D39}" type="datetime1">
              <a:rPr lang="en-US" smtClean="0"/>
              <a:t>4/5/2021</a:t>
            </a:fld>
            <a:endParaRPr lang="en-US"/>
          </a:p>
        </p:txBody>
      </p:sp>
      <p:sp>
        <p:nvSpPr>
          <p:cNvPr id="6" name="Footer Placeholder 5">
            <a:extLst>
              <a:ext uri="{FF2B5EF4-FFF2-40B4-BE49-F238E27FC236}">
                <a16:creationId xmlns:a16="http://schemas.microsoft.com/office/drawing/2014/main" id="{F7987FC3-A055-4F80-8714-54388B850341}"/>
              </a:ext>
            </a:extLst>
          </p:cNvPr>
          <p:cNvSpPr>
            <a:spLocks noGrp="1"/>
          </p:cNvSpPr>
          <p:nvPr>
            <p:ph type="ftr" sz="quarter" idx="11"/>
          </p:nvPr>
        </p:nvSpPr>
        <p:spPr/>
        <p:txBody>
          <a:bodyPr/>
          <a:lstStyle/>
          <a:p>
            <a:r>
              <a:rPr lang="en-US"/>
              <a:t>January 2021            Welcome to Medicare Presentation</a:t>
            </a:r>
          </a:p>
        </p:txBody>
      </p:sp>
      <p:sp>
        <p:nvSpPr>
          <p:cNvPr id="7" name="Slide Number Placeholder 6">
            <a:extLst>
              <a:ext uri="{FF2B5EF4-FFF2-40B4-BE49-F238E27FC236}">
                <a16:creationId xmlns:a16="http://schemas.microsoft.com/office/drawing/2014/main" id="{5A5341BD-9EC9-472B-B1DA-AEB2C803C884}"/>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75291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21CC-E0F0-48FC-8C79-914445C57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349FDD-52EA-4AC5-B58A-BEEBBBAA03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33205C-CA78-41E8-B3FB-11D215C13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F6D38D-C2F8-4010-BF71-4F3216405DDF}"/>
              </a:ext>
            </a:extLst>
          </p:cNvPr>
          <p:cNvSpPr>
            <a:spLocks noGrp="1"/>
          </p:cNvSpPr>
          <p:nvPr>
            <p:ph type="dt" sz="half" idx="10"/>
          </p:nvPr>
        </p:nvSpPr>
        <p:spPr/>
        <p:txBody>
          <a:bodyPr/>
          <a:lstStyle/>
          <a:p>
            <a:fld id="{E4975011-EFBD-48E6-ABFD-5A650B2B46AA}" type="datetime1">
              <a:rPr lang="en-US" smtClean="0"/>
              <a:t>4/5/2021</a:t>
            </a:fld>
            <a:endParaRPr lang="en-US"/>
          </a:p>
        </p:txBody>
      </p:sp>
      <p:sp>
        <p:nvSpPr>
          <p:cNvPr id="6" name="Footer Placeholder 5">
            <a:extLst>
              <a:ext uri="{FF2B5EF4-FFF2-40B4-BE49-F238E27FC236}">
                <a16:creationId xmlns:a16="http://schemas.microsoft.com/office/drawing/2014/main" id="{B3014F70-B60E-4BC8-863B-9BBFF8F4593E}"/>
              </a:ext>
            </a:extLst>
          </p:cNvPr>
          <p:cNvSpPr>
            <a:spLocks noGrp="1"/>
          </p:cNvSpPr>
          <p:nvPr>
            <p:ph type="ftr" sz="quarter" idx="11"/>
          </p:nvPr>
        </p:nvSpPr>
        <p:spPr/>
        <p:txBody>
          <a:bodyPr/>
          <a:lstStyle/>
          <a:p>
            <a:r>
              <a:rPr lang="en-US"/>
              <a:t>January 2021            Welcome to Medicare Presentation</a:t>
            </a:r>
          </a:p>
        </p:txBody>
      </p:sp>
      <p:sp>
        <p:nvSpPr>
          <p:cNvPr id="7" name="Slide Number Placeholder 6">
            <a:extLst>
              <a:ext uri="{FF2B5EF4-FFF2-40B4-BE49-F238E27FC236}">
                <a16:creationId xmlns:a16="http://schemas.microsoft.com/office/drawing/2014/main" id="{1E64C316-BFFF-47B9-BF70-6236B3E7C60C}"/>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6251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A8B38-1AC9-49B5-B4D0-281043048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C7591-32EC-48A8-AFE7-044F88887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D7E66-DA99-41AE-8AE0-D82517239D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47966-E663-40BD-BFEF-F76D9DBCEA19}" type="datetime1">
              <a:rPr lang="en-US" smtClean="0"/>
              <a:t>4/5/2021</a:t>
            </a:fld>
            <a:endParaRPr lang="en-US"/>
          </a:p>
        </p:txBody>
      </p:sp>
      <p:sp>
        <p:nvSpPr>
          <p:cNvPr id="5" name="Footer Placeholder 4">
            <a:extLst>
              <a:ext uri="{FF2B5EF4-FFF2-40B4-BE49-F238E27FC236}">
                <a16:creationId xmlns:a16="http://schemas.microsoft.com/office/drawing/2014/main" id="{977D345C-83EE-462B-BE7B-6DE9AFBFBE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January 2021            Welcome to Medicare Presentation</a:t>
            </a:r>
          </a:p>
        </p:txBody>
      </p:sp>
      <p:sp>
        <p:nvSpPr>
          <p:cNvPr id="6" name="Slide Number Placeholder 5">
            <a:extLst>
              <a:ext uri="{FF2B5EF4-FFF2-40B4-BE49-F238E27FC236}">
                <a16:creationId xmlns:a16="http://schemas.microsoft.com/office/drawing/2014/main" id="{C13DB3E8-17D6-4581-8FF7-17893DBE0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A7B69-93E2-4D34-896D-EFDD7F03AB74}" type="slidenum">
              <a:rPr lang="en-US" smtClean="0"/>
              <a:t>‹#›</a:t>
            </a:fld>
            <a:endParaRPr lang="en-US"/>
          </a:p>
        </p:txBody>
      </p:sp>
    </p:spTree>
    <p:extLst>
      <p:ext uri="{BB962C8B-B14F-4D97-AF65-F5344CB8AC3E}">
        <p14:creationId xmlns:p14="http://schemas.microsoft.com/office/powerpoint/2010/main" val="115891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www.oci.wi.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www.adrc-bcp.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dhs.wisconsin.gov/seniorcare"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4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ww.adrc-bcp.com/"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facebook.com/ADRCBuffaloAndPepinCounti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4000" y="897076"/>
            <a:ext cx="9144000" cy="1581080"/>
          </a:xfrm>
        </p:spPr>
        <p:txBody>
          <a:bodyPr/>
          <a:lstStyle/>
          <a:p>
            <a:r>
              <a:rPr lang="en-US" dirty="0">
                <a:solidFill>
                  <a:schemeClr val="accent1">
                    <a:lumMod val="50000"/>
                  </a:schemeClr>
                </a:solidFill>
                <a:latin typeface="Gill Sans MT" panose="020B0502020104020203" pitchFamily="34" charset="0"/>
                <a:cs typeface="Arial" panose="020B0604020202020204" pitchFamily="34" charset="0"/>
              </a:rPr>
              <a:t>Welcome to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1402236" y="2891955"/>
            <a:ext cx="9265764" cy="2165330"/>
          </a:xfrm>
        </p:spPr>
        <p:txBody>
          <a:bodyPr/>
          <a:lstStyle/>
          <a:p>
            <a:r>
              <a:rPr lang="en-US" altLang="en-US" sz="3600" dirty="0">
                <a:latin typeface="Gill Sans MT" panose="020B0502020104020203" pitchFamily="34" charset="0"/>
                <a:cs typeface="Arial" charset="0"/>
              </a:rPr>
              <a:t> Julie Fick, Elder Benefit Specialist </a:t>
            </a:r>
          </a:p>
          <a:p>
            <a:r>
              <a:rPr lang="en-US" altLang="en-US" sz="3600" dirty="0">
                <a:latin typeface="Gill Sans MT" panose="020B0502020104020203" pitchFamily="34" charset="0"/>
                <a:cs typeface="Arial" charset="0"/>
              </a:rPr>
              <a:t>ADRC of Buffalo &amp; Pepin Counties</a:t>
            </a:r>
          </a:p>
          <a:p>
            <a:r>
              <a:rPr lang="en-US" altLang="en-US" sz="3200" dirty="0">
                <a:latin typeface="Gill Sans MT" panose="020B0502020104020203" pitchFamily="34" charset="0"/>
                <a:cs typeface="Arial" charset="0"/>
              </a:rPr>
              <a:t>April 13</a:t>
            </a:r>
            <a:r>
              <a:rPr lang="en-US" altLang="en-US" sz="3200" baseline="30000" dirty="0">
                <a:latin typeface="Gill Sans MT" panose="020B0502020104020203" pitchFamily="34" charset="0"/>
                <a:cs typeface="Arial" charset="0"/>
              </a:rPr>
              <a:t>th</a:t>
            </a:r>
            <a:r>
              <a:rPr lang="en-US" altLang="en-US" sz="3200" dirty="0">
                <a:latin typeface="Gill Sans MT" panose="020B0502020104020203" pitchFamily="34" charset="0"/>
                <a:cs typeface="Arial" charset="0"/>
              </a:rPr>
              <a:t>, 2021</a:t>
            </a:r>
          </a:p>
          <a:p>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endParaRPr lang="en-US" dirty="0"/>
          </a:p>
        </p:txBody>
      </p:sp>
      <p:pic>
        <p:nvPicPr>
          <p:cNvPr id="8" name="Picture 6">
            <a:extLst>
              <a:ext uri="{FF2B5EF4-FFF2-40B4-BE49-F238E27FC236}">
                <a16:creationId xmlns:a16="http://schemas.microsoft.com/office/drawing/2014/main" id="{91A4C35D-F2AD-41AE-9CC4-611BB7C8E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20" y="4685493"/>
            <a:ext cx="2852737" cy="125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0093EFBF-4FE8-492D-9FDF-A3C279D995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7050" y="5057285"/>
            <a:ext cx="2501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93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2007-B471-4A61-A9AD-938F40F664C7}"/>
              </a:ext>
            </a:extLst>
          </p:cNvPr>
          <p:cNvSpPr>
            <a:spLocks noGrp="1"/>
          </p:cNvSpPr>
          <p:nvPr>
            <p:ph type="title"/>
          </p:nvPr>
        </p:nvSpPr>
        <p:spPr>
          <a:xfrm>
            <a:off x="0" y="1"/>
            <a:ext cx="12192000" cy="1393370"/>
          </a:xfrm>
          <a:solidFill>
            <a:srgbClr val="254275"/>
          </a:solidFill>
        </p:spPr>
        <p:txBody>
          <a:bodyPr>
            <a:normAutofit/>
          </a:bodyPr>
          <a:lstStyle/>
          <a:p>
            <a:pPr algn="ctr"/>
            <a:r>
              <a:rPr lang="en-US" sz="4000" dirty="0">
                <a:solidFill>
                  <a:schemeClr val="bg1">
                    <a:lumMod val="95000"/>
                  </a:schemeClr>
                </a:solidFill>
                <a:latin typeface="Arial" panose="020B0604020202020204" pitchFamily="34" charset="0"/>
                <a:cs typeface="Arial" panose="020B0604020202020204" pitchFamily="34" charset="0"/>
              </a:rPr>
              <a:t>Medicare Basics  </a:t>
            </a:r>
          </a:p>
        </p:txBody>
      </p:sp>
      <p:sp>
        <p:nvSpPr>
          <p:cNvPr id="4" name="Footer Placeholder 3">
            <a:extLst>
              <a:ext uri="{FF2B5EF4-FFF2-40B4-BE49-F238E27FC236}">
                <a16:creationId xmlns:a16="http://schemas.microsoft.com/office/drawing/2014/main" id="{EBEEB085-1482-4215-A5AA-3B655C6F1279}"/>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887ABB3C-DC4C-4549-BE67-FD0A994870C8}"/>
              </a:ext>
            </a:extLst>
          </p:cNvPr>
          <p:cNvSpPr>
            <a:spLocks noGrp="1"/>
          </p:cNvSpPr>
          <p:nvPr>
            <p:ph type="sldNum" sz="quarter" idx="12"/>
          </p:nvPr>
        </p:nvSpPr>
        <p:spPr/>
        <p:txBody>
          <a:bodyPr/>
          <a:lstStyle/>
          <a:p>
            <a:fld id="{844A7B69-93E2-4D34-896D-EFDD7F03AB74}" type="slidenum">
              <a:rPr lang="en-US" smtClean="0"/>
              <a:t>10</a:t>
            </a:fld>
            <a:endParaRPr lang="en-US" dirty="0"/>
          </a:p>
        </p:txBody>
      </p:sp>
      <p:pic>
        <p:nvPicPr>
          <p:cNvPr id="11" name="Content Placeholder 10">
            <a:extLst>
              <a:ext uri="{FF2B5EF4-FFF2-40B4-BE49-F238E27FC236}">
                <a16:creationId xmlns:a16="http://schemas.microsoft.com/office/drawing/2014/main" id="{167276A0-A3CD-448A-A60B-B3892CDCFC6E}"/>
              </a:ext>
            </a:extLst>
          </p:cNvPr>
          <p:cNvPicPr>
            <a:picLocks noGrp="1" noChangeAspect="1"/>
          </p:cNvPicPr>
          <p:nvPr>
            <p:ph idx="1"/>
          </p:nvPr>
        </p:nvPicPr>
        <p:blipFill>
          <a:blip r:embed="rId3"/>
          <a:stretch>
            <a:fillRect/>
          </a:stretch>
        </p:blipFill>
        <p:spPr>
          <a:xfrm>
            <a:off x="2275114" y="1812639"/>
            <a:ext cx="7641772" cy="4233300"/>
          </a:xfrm>
        </p:spPr>
      </p:pic>
    </p:spTree>
    <p:extLst>
      <p:ext uri="{BB962C8B-B14F-4D97-AF65-F5344CB8AC3E}">
        <p14:creationId xmlns:p14="http://schemas.microsoft.com/office/powerpoint/2010/main" val="63159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Basics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3BA603B6-24F3-43C7-9C7B-E30D7D0CCA08}"/>
              </a:ext>
            </a:extLst>
          </p:cNvPr>
          <p:cNvSpPr txBox="1">
            <a:spLocks/>
          </p:cNvSpPr>
          <p:nvPr/>
        </p:nvSpPr>
        <p:spPr>
          <a:xfrm>
            <a:off x="3562230" y="1886362"/>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5400" dirty="0">
                <a:cs typeface="Arial" panose="020B0604020202020204" pitchFamily="34" charset="0"/>
              </a:rPr>
              <a:t>Medicare Part A </a:t>
            </a:r>
            <a:endParaRPr lang="en-US" sz="5400" dirty="0"/>
          </a:p>
          <a:p>
            <a:pPr lvl="1">
              <a:buFont typeface="Wingdings" panose="05000000000000000000" pitchFamily="2" charset="2"/>
              <a:buChar char="§"/>
            </a:pPr>
            <a:endParaRPr lang="en-US" dirty="0"/>
          </a:p>
        </p:txBody>
      </p:sp>
      <p:pic>
        <p:nvPicPr>
          <p:cNvPr id="9" name="Picture 8" title="Part A icon">
            <a:extLst>
              <a:ext uri="{FF2B5EF4-FFF2-40B4-BE49-F238E27FC236}">
                <a16:creationId xmlns:a16="http://schemas.microsoft.com/office/drawing/2014/main" id="{CE7C3AD2-DB48-4B1D-BC6B-46D129DEBA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5365" y="3057771"/>
            <a:ext cx="1272288" cy="703614"/>
          </a:xfrm>
          <a:prstGeom prst="rect">
            <a:avLst/>
          </a:prstGeom>
          <a:ln>
            <a:solidFill>
              <a:schemeClr val="bg1"/>
            </a:solidFill>
          </a:ln>
        </p:spPr>
      </p:pic>
      <p:sp>
        <p:nvSpPr>
          <p:cNvPr id="2" name="Rectangle 1">
            <a:extLst>
              <a:ext uri="{FF2B5EF4-FFF2-40B4-BE49-F238E27FC236}">
                <a16:creationId xmlns:a16="http://schemas.microsoft.com/office/drawing/2014/main" id="{7920D51B-5411-442E-A10F-17EB59C951F8}"/>
              </a:ext>
            </a:extLst>
          </p:cNvPr>
          <p:cNvSpPr/>
          <p:nvPr/>
        </p:nvSpPr>
        <p:spPr>
          <a:xfrm>
            <a:off x="5962790" y="3244334"/>
            <a:ext cx="266420" cy="369332"/>
          </a:xfrm>
          <a:prstGeom prst="rect">
            <a:avLst/>
          </a:prstGeom>
        </p:spPr>
        <p:txBody>
          <a:bodyPr wrap="none">
            <a:spAutoFit/>
          </a:bodyPr>
          <a:lstStyle/>
          <a:p>
            <a:r>
              <a:rPr lang="en-US" b="1" dirty="0">
                <a:solidFill>
                  <a:schemeClr val="tx2"/>
                </a:solidFill>
              </a:rPr>
              <a:t>r</a:t>
            </a:r>
            <a:endParaRPr lang="en-US" dirty="0"/>
          </a:p>
        </p:txBody>
      </p:sp>
      <p:sp>
        <p:nvSpPr>
          <p:cNvPr id="3" name="Rectangle 2">
            <a:extLst>
              <a:ext uri="{FF2B5EF4-FFF2-40B4-BE49-F238E27FC236}">
                <a16:creationId xmlns:a16="http://schemas.microsoft.com/office/drawing/2014/main" id="{5BF1CA93-3AC8-4EC6-9AC9-0FD8369796BE}"/>
              </a:ext>
            </a:extLst>
          </p:cNvPr>
          <p:cNvSpPr/>
          <p:nvPr/>
        </p:nvSpPr>
        <p:spPr>
          <a:xfrm>
            <a:off x="5962790" y="3244334"/>
            <a:ext cx="266420" cy="369332"/>
          </a:xfrm>
          <a:prstGeom prst="rect">
            <a:avLst/>
          </a:prstGeom>
        </p:spPr>
        <p:txBody>
          <a:bodyPr wrap="none">
            <a:spAutoFit/>
          </a:bodyPr>
          <a:lstStyle/>
          <a:p>
            <a:r>
              <a:rPr lang="en-US" b="1" dirty="0">
                <a:solidFill>
                  <a:schemeClr val="tx2"/>
                </a:solidFill>
              </a:rPr>
              <a:t>r</a:t>
            </a:r>
            <a:endParaRPr lang="en-US" dirty="0"/>
          </a:p>
        </p:txBody>
      </p:sp>
      <p:sp>
        <p:nvSpPr>
          <p:cNvPr id="10" name="TextBox 9">
            <a:extLst>
              <a:ext uri="{FF2B5EF4-FFF2-40B4-BE49-F238E27FC236}">
                <a16:creationId xmlns:a16="http://schemas.microsoft.com/office/drawing/2014/main" id="{5671EC42-C132-487B-853A-918796685421}"/>
              </a:ext>
            </a:extLst>
          </p:cNvPr>
          <p:cNvSpPr txBox="1"/>
          <p:nvPr/>
        </p:nvSpPr>
        <p:spPr>
          <a:xfrm>
            <a:off x="5210876" y="3748322"/>
            <a:ext cx="1521267"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sp>
        <p:nvSpPr>
          <p:cNvPr id="5" name="Footer Placeholder 4">
            <a:extLst>
              <a:ext uri="{FF2B5EF4-FFF2-40B4-BE49-F238E27FC236}">
                <a16:creationId xmlns:a16="http://schemas.microsoft.com/office/drawing/2014/main" id="{E5E22AA8-CBA9-4FF3-B510-E1A7153559E0}"/>
              </a:ext>
            </a:extLst>
          </p:cNvPr>
          <p:cNvSpPr>
            <a:spLocks noGrp="1"/>
          </p:cNvSpPr>
          <p:nvPr>
            <p:ph type="ftr" sz="quarter" idx="11"/>
          </p:nvPr>
        </p:nvSpPr>
        <p:spPr/>
        <p:txBody>
          <a:bodyPr/>
          <a:lstStyle/>
          <a:p>
            <a:r>
              <a:rPr lang="en-US" dirty="0"/>
              <a:t>         </a:t>
            </a:r>
          </a:p>
        </p:txBody>
      </p:sp>
      <p:sp>
        <p:nvSpPr>
          <p:cNvPr id="11" name="Slide Number Placeholder 10">
            <a:extLst>
              <a:ext uri="{FF2B5EF4-FFF2-40B4-BE49-F238E27FC236}">
                <a16:creationId xmlns:a16="http://schemas.microsoft.com/office/drawing/2014/main" id="{53D4D8C8-DF24-4DF5-A6DA-C32EE9D47B8A}"/>
              </a:ext>
            </a:extLst>
          </p:cNvPr>
          <p:cNvSpPr>
            <a:spLocks noGrp="1"/>
          </p:cNvSpPr>
          <p:nvPr>
            <p:ph type="sldNum" sz="quarter" idx="12"/>
          </p:nvPr>
        </p:nvSpPr>
        <p:spPr/>
        <p:txBody>
          <a:bodyPr/>
          <a:lstStyle/>
          <a:p>
            <a:fld id="{844A7B69-93E2-4D34-896D-EFDD7F03AB74}" type="slidenum">
              <a:rPr lang="en-US" smtClean="0"/>
              <a:t>11</a:t>
            </a:fld>
            <a:endParaRPr lang="en-US"/>
          </a:p>
        </p:txBody>
      </p:sp>
    </p:spTree>
    <p:extLst>
      <p:ext uri="{BB962C8B-B14F-4D97-AF65-F5344CB8AC3E}">
        <p14:creationId xmlns:p14="http://schemas.microsoft.com/office/powerpoint/2010/main" val="313362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2544417" y="1294410"/>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3100" b="1" dirty="0">
                <a:latin typeface="Arial" panose="020B0604020202020204" pitchFamily="34" charset="0"/>
                <a:cs typeface="Arial" panose="020B0604020202020204" pitchFamily="34" charset="0"/>
              </a:rPr>
              <a:t>Part A – Hospital Insurance </a:t>
            </a:r>
          </a:p>
          <a:p>
            <a:pPr marL="0" indent="0">
              <a:spcAft>
                <a:spcPts val="1200"/>
              </a:spcAft>
              <a:buNone/>
            </a:pPr>
            <a:r>
              <a:rPr lang="en-US" sz="3100" dirty="0">
                <a:latin typeface="Arial" panose="020B0604020202020204" pitchFamily="34" charset="0"/>
                <a:cs typeface="Arial" panose="020B0604020202020204" pitchFamily="34" charset="0"/>
              </a:rPr>
              <a:t>In general helps cover:</a:t>
            </a:r>
          </a:p>
          <a:p>
            <a:pPr lvl="1">
              <a:spcAft>
                <a:spcPts val="500"/>
              </a:spcAft>
              <a:buFont typeface="Wingdings" panose="05000000000000000000" pitchFamily="2" charset="2"/>
              <a:buChar char="§"/>
            </a:pPr>
            <a:r>
              <a:rPr lang="en-US" sz="3200" dirty="0"/>
              <a:t>Inpatient care in a hospital</a:t>
            </a:r>
          </a:p>
          <a:p>
            <a:pPr lvl="1">
              <a:spcAft>
                <a:spcPts val="500"/>
              </a:spcAft>
              <a:buFont typeface="Wingdings" panose="05000000000000000000" pitchFamily="2" charset="2"/>
              <a:buChar char="§"/>
            </a:pPr>
            <a:r>
              <a:rPr lang="en-US" sz="3200" dirty="0"/>
              <a:t>Skilled nursing facility care</a:t>
            </a:r>
          </a:p>
          <a:p>
            <a:pPr lvl="1">
              <a:spcAft>
                <a:spcPts val="500"/>
              </a:spcAft>
              <a:buFont typeface="Wingdings" panose="05000000000000000000" pitchFamily="2" charset="2"/>
              <a:buChar char="§"/>
            </a:pPr>
            <a:r>
              <a:rPr lang="en-US" sz="3200" dirty="0"/>
              <a:t>Nursing home care (must be inpatient care in a </a:t>
            </a:r>
            <a:r>
              <a:rPr lang="en-US" sz="3200" i="1" dirty="0"/>
              <a:t>skilled nursing facility </a:t>
            </a:r>
            <a:r>
              <a:rPr lang="en-US" sz="3200" dirty="0"/>
              <a:t>that’s not custodial or long-term care) </a:t>
            </a:r>
          </a:p>
          <a:p>
            <a:pPr lvl="1">
              <a:buFont typeface="Wingdings" panose="05000000000000000000" pitchFamily="2" charset="2"/>
              <a:buChar char="§"/>
            </a:pPr>
            <a:r>
              <a:rPr lang="en-US" sz="3200" dirty="0"/>
              <a:t>Home health care</a:t>
            </a:r>
          </a:p>
          <a:p>
            <a:pPr lvl="1">
              <a:buFont typeface="Wingdings" panose="05000000000000000000" pitchFamily="2" charset="2"/>
              <a:buChar char="§"/>
            </a:pPr>
            <a:r>
              <a:rPr lang="en-US" sz="3200" dirty="0"/>
              <a:t>Hospice care</a:t>
            </a:r>
          </a:p>
          <a:p>
            <a:pPr marL="0" indent="0">
              <a:buNone/>
            </a:pPr>
            <a:endParaRPr lang="en-US" sz="2100" dirty="0"/>
          </a:p>
          <a:p>
            <a:pPr lvl="1">
              <a:buFont typeface="Wingdings" panose="05000000000000000000" pitchFamily="2" charset="2"/>
              <a:buChar char="§"/>
            </a:pPr>
            <a:endParaRPr lang="en-US" sz="1800" dirty="0"/>
          </a:p>
          <a:p>
            <a:pPr lvl="1">
              <a:buFont typeface="Wingdings" panose="05000000000000000000" pitchFamily="2" charset="2"/>
              <a:buChar char="§"/>
            </a:pPr>
            <a:endParaRPr lang="en-US" dirty="0"/>
          </a:p>
        </p:txBody>
      </p:sp>
      <p:pic>
        <p:nvPicPr>
          <p:cNvPr id="8" name="Picture 7" title="Part A icon">
            <a:extLst>
              <a:ext uri="{FF2B5EF4-FFF2-40B4-BE49-F238E27FC236}">
                <a16:creationId xmlns:a16="http://schemas.microsoft.com/office/drawing/2014/main" id="{AD15B428-DD45-43A4-AB23-C13EA3FAAB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203" y="1853705"/>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1D58623C-54A5-4163-94F9-C09E81096B41}"/>
              </a:ext>
            </a:extLst>
          </p:cNvPr>
          <p:cNvSpPr txBox="1"/>
          <p:nvPr/>
        </p:nvSpPr>
        <p:spPr>
          <a:xfrm>
            <a:off x="550713" y="2557319"/>
            <a:ext cx="1521267"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sp>
        <p:nvSpPr>
          <p:cNvPr id="2" name="Footer Placeholder 1">
            <a:extLst>
              <a:ext uri="{FF2B5EF4-FFF2-40B4-BE49-F238E27FC236}">
                <a16:creationId xmlns:a16="http://schemas.microsoft.com/office/drawing/2014/main" id="{6D765AAF-33E4-4701-9FD5-3AB44BA524BB}"/>
              </a:ext>
            </a:extLst>
          </p:cNvPr>
          <p:cNvSpPr>
            <a:spLocks noGrp="1"/>
          </p:cNvSpPr>
          <p:nvPr>
            <p:ph type="ftr" sz="quarter" idx="11"/>
          </p:nvPr>
        </p:nvSpPr>
        <p:spPr/>
        <p:txBody>
          <a:bodyPr/>
          <a:lstStyle/>
          <a:p>
            <a:r>
              <a:rPr lang="en-US" i="1" dirty="0"/>
              <a:t>           </a:t>
            </a:r>
            <a:r>
              <a:rPr lang="en-US" dirty="0"/>
              <a:t> </a:t>
            </a:r>
          </a:p>
        </p:txBody>
      </p:sp>
      <p:sp>
        <p:nvSpPr>
          <p:cNvPr id="3" name="Slide Number Placeholder 2">
            <a:extLst>
              <a:ext uri="{FF2B5EF4-FFF2-40B4-BE49-F238E27FC236}">
                <a16:creationId xmlns:a16="http://schemas.microsoft.com/office/drawing/2014/main" id="{C04AC84D-CED4-4759-A670-22F6508B417D}"/>
              </a:ext>
            </a:extLst>
          </p:cNvPr>
          <p:cNvSpPr>
            <a:spLocks noGrp="1"/>
          </p:cNvSpPr>
          <p:nvPr>
            <p:ph type="sldNum" sz="quarter" idx="12"/>
          </p:nvPr>
        </p:nvSpPr>
        <p:spPr/>
        <p:txBody>
          <a:bodyPr/>
          <a:lstStyle/>
          <a:p>
            <a:fld id="{844A7B69-93E2-4D34-896D-EFDD7F03AB74}" type="slidenum">
              <a:rPr lang="en-US" smtClean="0"/>
              <a:t>12</a:t>
            </a:fld>
            <a:endParaRPr lang="en-US"/>
          </a:p>
        </p:txBody>
      </p:sp>
    </p:spTree>
    <p:extLst>
      <p:ext uri="{BB962C8B-B14F-4D97-AF65-F5344CB8AC3E}">
        <p14:creationId xmlns:p14="http://schemas.microsoft.com/office/powerpoint/2010/main" val="2986824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 – 2021 Costs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2EDC6FC9-3451-4578-BC75-A97248E427C6}"/>
              </a:ext>
            </a:extLst>
          </p:cNvPr>
          <p:cNvSpPr txBox="1">
            <a:spLocks/>
          </p:cNvSpPr>
          <p:nvPr/>
        </p:nvSpPr>
        <p:spPr>
          <a:xfrm>
            <a:off x="2560654" y="1690069"/>
            <a:ext cx="7931836" cy="3388117"/>
          </a:xfrm>
          <a:prstGeom prst="rect">
            <a:avLst/>
          </a:prstGeom>
        </p:spPr>
        <p:txBody>
          <a:bodyPr vert="horz" lIns="68580" tIns="34291" rIns="68580" bIns="34291"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solidFill>
                  <a:prstClr val="black"/>
                </a:solidFill>
              </a:rPr>
              <a:t>Premium </a:t>
            </a:r>
            <a:r>
              <a:rPr lang="en-US" sz="2400" dirty="0">
                <a:solidFill>
                  <a:prstClr val="black"/>
                </a:solidFill>
              </a:rPr>
              <a:t>— No premium for most people</a:t>
            </a:r>
          </a:p>
          <a:p>
            <a:pPr marL="0" indent="0">
              <a:buNone/>
            </a:pPr>
            <a:endParaRPr lang="en-US" sz="2400" dirty="0">
              <a:solidFill>
                <a:prstClr val="black"/>
              </a:solidFill>
            </a:endParaRPr>
          </a:p>
          <a:p>
            <a:r>
              <a:rPr lang="en-US" sz="2400" b="1" dirty="0">
                <a:solidFill>
                  <a:prstClr val="black"/>
                </a:solidFill>
              </a:rPr>
              <a:t>Deductible </a:t>
            </a:r>
            <a:r>
              <a:rPr lang="en-US" sz="2400" dirty="0">
                <a:solidFill>
                  <a:prstClr val="black"/>
                </a:solidFill>
              </a:rPr>
              <a:t>— $1,484 for inpatient stays (days 1-60)</a:t>
            </a:r>
          </a:p>
          <a:p>
            <a:pPr marL="0" indent="0">
              <a:buNone/>
            </a:pPr>
            <a:endParaRPr lang="en-US" sz="2400" dirty="0">
              <a:solidFill>
                <a:prstClr val="black"/>
              </a:solidFill>
            </a:endParaRPr>
          </a:p>
          <a:p>
            <a:r>
              <a:rPr lang="en-US" sz="2400" b="1" dirty="0">
                <a:solidFill>
                  <a:prstClr val="black"/>
                </a:solidFill>
              </a:rPr>
              <a:t>Copays</a:t>
            </a:r>
            <a:r>
              <a:rPr lang="en-US" sz="2400" dirty="0">
                <a:solidFill>
                  <a:prstClr val="black"/>
                </a:solidFill>
              </a:rPr>
              <a:t> –</a:t>
            </a:r>
          </a:p>
          <a:p>
            <a:pPr lvl="1"/>
            <a:r>
              <a:rPr lang="en-US" sz="2000" b="1" dirty="0">
                <a:solidFill>
                  <a:prstClr val="black"/>
                </a:solidFill>
              </a:rPr>
              <a:t>Hospital Inpatient</a:t>
            </a:r>
            <a:endParaRPr lang="en-US" sz="2000" dirty="0">
              <a:solidFill>
                <a:prstClr val="black"/>
              </a:solidFill>
            </a:endParaRPr>
          </a:p>
          <a:p>
            <a:pPr lvl="1"/>
            <a:r>
              <a:rPr lang="en-US" sz="2000" b="1" dirty="0">
                <a:solidFill>
                  <a:prstClr val="black"/>
                </a:solidFill>
              </a:rPr>
              <a:t>Skilled Nursing Facility</a:t>
            </a:r>
            <a:endParaRPr lang="en-US" sz="2000" dirty="0">
              <a:solidFill>
                <a:prstClr val="black"/>
              </a:solidFill>
            </a:endParaRPr>
          </a:p>
          <a:p>
            <a:pPr lvl="1"/>
            <a:r>
              <a:rPr lang="en-US" sz="2000" b="1" dirty="0">
                <a:solidFill>
                  <a:prstClr val="black"/>
                </a:solidFill>
              </a:rPr>
              <a:t>Home health care </a:t>
            </a:r>
            <a:r>
              <a:rPr lang="en-US" sz="2000" dirty="0">
                <a:solidFill>
                  <a:prstClr val="black"/>
                </a:solidFill>
              </a:rPr>
              <a:t>— $0  copay.</a:t>
            </a:r>
          </a:p>
          <a:p>
            <a:pPr lvl="1"/>
            <a:r>
              <a:rPr lang="en-US" sz="2000" b="1" dirty="0">
                <a:solidFill>
                  <a:prstClr val="black"/>
                </a:solidFill>
              </a:rPr>
              <a:t>Hospice care </a:t>
            </a:r>
            <a:r>
              <a:rPr lang="en-US" sz="2000" dirty="0">
                <a:solidFill>
                  <a:prstClr val="black"/>
                </a:solidFill>
              </a:rPr>
              <a:t>— $0 copay.</a:t>
            </a:r>
          </a:p>
          <a:p>
            <a:pPr marL="296466" lvl="1" indent="0">
              <a:buNone/>
            </a:pPr>
            <a:endParaRPr lang="en-US" sz="2000" dirty="0">
              <a:solidFill>
                <a:prstClr val="black"/>
              </a:solidFill>
            </a:endParaRPr>
          </a:p>
          <a:p>
            <a:r>
              <a:rPr lang="en-US" sz="2400" b="1" dirty="0">
                <a:solidFill>
                  <a:prstClr val="black"/>
                </a:solidFill>
              </a:rPr>
              <a:t>Out-of-pocket maximum </a:t>
            </a:r>
            <a:r>
              <a:rPr lang="en-US" sz="2400" dirty="0">
                <a:solidFill>
                  <a:prstClr val="black"/>
                </a:solidFill>
              </a:rPr>
              <a:t>— None in Original Medicare.</a:t>
            </a:r>
          </a:p>
          <a:p>
            <a:pPr marL="0" indent="0">
              <a:buNone/>
            </a:pPr>
            <a:endParaRPr lang="en-US" sz="1500" dirty="0">
              <a:solidFill>
                <a:prstClr val="black"/>
              </a:solidFill>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dirty="0">
              <a:solidFill>
                <a:schemeClr val="tx2"/>
              </a:solidFill>
            </a:endParaRPr>
          </a:p>
        </p:txBody>
      </p:sp>
      <p:sp>
        <p:nvSpPr>
          <p:cNvPr id="5" name="Footer Placeholder 4">
            <a:extLst>
              <a:ext uri="{FF2B5EF4-FFF2-40B4-BE49-F238E27FC236}">
                <a16:creationId xmlns:a16="http://schemas.microsoft.com/office/drawing/2014/main" id="{AD434524-23E5-4FD6-B3E9-26B31979E120}"/>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6BE770A3-1E47-4A47-BC24-90AD8312E1DF}"/>
              </a:ext>
            </a:extLst>
          </p:cNvPr>
          <p:cNvSpPr>
            <a:spLocks noGrp="1"/>
          </p:cNvSpPr>
          <p:nvPr>
            <p:ph type="sldNum" sz="quarter" idx="12"/>
          </p:nvPr>
        </p:nvSpPr>
        <p:spPr/>
        <p:txBody>
          <a:bodyPr/>
          <a:lstStyle/>
          <a:p>
            <a:fld id="{844A7B69-93E2-4D34-896D-EFDD7F03AB74}" type="slidenum">
              <a:rPr lang="en-US" smtClean="0"/>
              <a:t>13</a:t>
            </a:fld>
            <a:endParaRPr lang="en-US"/>
          </a:p>
        </p:txBody>
      </p:sp>
    </p:spTree>
    <p:extLst>
      <p:ext uri="{BB962C8B-B14F-4D97-AF65-F5344CB8AC3E}">
        <p14:creationId xmlns:p14="http://schemas.microsoft.com/office/powerpoint/2010/main" val="3054817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Basics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3BA603B6-24F3-43C7-9C7B-E30D7D0CCA08}"/>
              </a:ext>
            </a:extLst>
          </p:cNvPr>
          <p:cNvSpPr txBox="1">
            <a:spLocks/>
          </p:cNvSpPr>
          <p:nvPr/>
        </p:nvSpPr>
        <p:spPr>
          <a:xfrm>
            <a:off x="3562230" y="1886362"/>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5400" dirty="0">
                <a:cs typeface="Arial" panose="020B0604020202020204" pitchFamily="34" charset="0"/>
              </a:rPr>
              <a:t>Medicare Part B </a:t>
            </a:r>
            <a:endParaRPr lang="en-US" sz="5400" dirty="0"/>
          </a:p>
          <a:p>
            <a:pPr lvl="1">
              <a:buFont typeface="Wingdings" panose="05000000000000000000" pitchFamily="2" charset="2"/>
              <a:buChar char="§"/>
            </a:pPr>
            <a:endParaRPr lang="en-US" dirty="0"/>
          </a:p>
        </p:txBody>
      </p:sp>
      <p:grpSp>
        <p:nvGrpSpPr>
          <p:cNvPr id="14" name="Group 13" title="Part B icon">
            <a:extLst>
              <a:ext uri="{FF2B5EF4-FFF2-40B4-BE49-F238E27FC236}">
                <a16:creationId xmlns:a16="http://schemas.microsoft.com/office/drawing/2014/main" id="{2278E3CE-2A92-4E66-9140-D8B09D3AB225}"/>
              </a:ext>
            </a:extLst>
          </p:cNvPr>
          <p:cNvGrpSpPr/>
          <p:nvPr/>
        </p:nvGrpSpPr>
        <p:grpSpPr>
          <a:xfrm>
            <a:off x="5040238" y="2883183"/>
            <a:ext cx="1781791" cy="1776520"/>
            <a:chOff x="153025" y="1963783"/>
            <a:chExt cx="1568748" cy="1324281"/>
          </a:xfrm>
        </p:grpSpPr>
        <p:pic>
          <p:nvPicPr>
            <p:cNvPr id="15" name="Picture 14" title="Part B icon">
              <a:extLst>
                <a:ext uri="{FF2B5EF4-FFF2-40B4-BE49-F238E27FC236}">
                  <a16:creationId xmlns:a16="http://schemas.microsoft.com/office/drawing/2014/main" id="{0B85A958-2BDE-4424-BD4D-C2927E6D8C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6" name="TextBox 15">
              <a:extLst>
                <a:ext uri="{FF2B5EF4-FFF2-40B4-BE49-F238E27FC236}">
                  <a16:creationId xmlns:a16="http://schemas.microsoft.com/office/drawing/2014/main" id="{F662C4E9-1FBB-40AC-9796-F7D0221EBC7F}"/>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2" name="Footer Placeholder 1">
            <a:extLst>
              <a:ext uri="{FF2B5EF4-FFF2-40B4-BE49-F238E27FC236}">
                <a16:creationId xmlns:a16="http://schemas.microsoft.com/office/drawing/2014/main" id="{97D71475-93F5-490B-8B84-983538D16F86}"/>
              </a:ext>
            </a:extLst>
          </p:cNvPr>
          <p:cNvSpPr>
            <a:spLocks noGrp="1"/>
          </p:cNvSpPr>
          <p:nvPr>
            <p:ph type="ftr" sz="quarter" idx="11"/>
          </p:nvPr>
        </p:nvSpPr>
        <p:spPr/>
        <p:txBody>
          <a:bodyPr/>
          <a:lstStyle/>
          <a:p>
            <a:r>
              <a:rPr lang="en-US" dirty="0"/>
              <a:t>            </a:t>
            </a:r>
          </a:p>
        </p:txBody>
      </p:sp>
      <p:sp>
        <p:nvSpPr>
          <p:cNvPr id="3" name="Slide Number Placeholder 2">
            <a:extLst>
              <a:ext uri="{FF2B5EF4-FFF2-40B4-BE49-F238E27FC236}">
                <a16:creationId xmlns:a16="http://schemas.microsoft.com/office/drawing/2014/main" id="{CCEFE634-073E-4924-84AF-51D1D7D08D1A}"/>
              </a:ext>
            </a:extLst>
          </p:cNvPr>
          <p:cNvSpPr>
            <a:spLocks noGrp="1"/>
          </p:cNvSpPr>
          <p:nvPr>
            <p:ph type="sldNum" sz="quarter" idx="12"/>
          </p:nvPr>
        </p:nvSpPr>
        <p:spPr/>
        <p:txBody>
          <a:bodyPr/>
          <a:lstStyle/>
          <a:p>
            <a:fld id="{844A7B69-93E2-4D34-896D-EFDD7F03AB74}" type="slidenum">
              <a:rPr lang="en-US" smtClean="0"/>
              <a:t>14</a:t>
            </a:fld>
            <a:endParaRPr lang="en-US"/>
          </a:p>
        </p:txBody>
      </p:sp>
    </p:spTree>
    <p:extLst>
      <p:ext uri="{BB962C8B-B14F-4D97-AF65-F5344CB8AC3E}">
        <p14:creationId xmlns:p14="http://schemas.microsoft.com/office/powerpoint/2010/main" val="408681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3C8A099D-A316-4D49-8221-0EEBA6955549}"/>
              </a:ext>
            </a:extLst>
          </p:cNvPr>
          <p:cNvGrpSpPr/>
          <p:nvPr/>
        </p:nvGrpSpPr>
        <p:grpSpPr>
          <a:xfrm>
            <a:off x="321281" y="2230040"/>
            <a:ext cx="1781791" cy="1776520"/>
            <a:chOff x="153025" y="1963783"/>
            <a:chExt cx="1568748" cy="1324281"/>
          </a:xfrm>
        </p:grpSpPr>
        <p:pic>
          <p:nvPicPr>
            <p:cNvPr id="8" name="Picture 7" title="Part B icon">
              <a:extLst>
                <a:ext uri="{FF2B5EF4-FFF2-40B4-BE49-F238E27FC236}">
                  <a16:creationId xmlns:a16="http://schemas.microsoft.com/office/drawing/2014/main" id="{925FDECF-2209-40D2-9402-D723D7A780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7B47614A-A87D-4453-AFB1-AC969524D973}"/>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2" name="Rectangle 1">
            <a:extLst>
              <a:ext uri="{FF2B5EF4-FFF2-40B4-BE49-F238E27FC236}">
                <a16:creationId xmlns:a16="http://schemas.microsoft.com/office/drawing/2014/main" id="{61D760C5-BCFB-4626-A628-2F7DDEAF175D}"/>
              </a:ext>
            </a:extLst>
          </p:cNvPr>
          <p:cNvSpPr/>
          <p:nvPr/>
        </p:nvSpPr>
        <p:spPr>
          <a:xfrm>
            <a:off x="2371304" y="1556064"/>
            <a:ext cx="5017720" cy="523220"/>
          </a:xfrm>
          <a:prstGeom prst="rect">
            <a:avLst/>
          </a:prstGeom>
        </p:spPr>
        <p:txBody>
          <a:bodyPr wrap="none">
            <a:spAutoFit/>
          </a:bodyPr>
          <a:lstStyle/>
          <a:p>
            <a:pPr>
              <a:spcBef>
                <a:spcPts val="451"/>
              </a:spcBef>
            </a:pPr>
            <a:r>
              <a:rPr lang="en-US" sz="2800" b="1" dirty="0">
                <a:solidFill>
                  <a:prstClr val="black"/>
                </a:solidFill>
                <a:latin typeface="Arial" panose="020B0604020202020204" pitchFamily="34" charset="0"/>
                <a:cs typeface="Arial" panose="020B0604020202020204" pitchFamily="34" charset="0"/>
              </a:rPr>
              <a:t>Part B — Medical Insurance </a:t>
            </a:r>
          </a:p>
        </p:txBody>
      </p:sp>
      <p:sp>
        <p:nvSpPr>
          <p:cNvPr id="3" name="Rectangle 2">
            <a:extLst>
              <a:ext uri="{FF2B5EF4-FFF2-40B4-BE49-F238E27FC236}">
                <a16:creationId xmlns:a16="http://schemas.microsoft.com/office/drawing/2014/main" id="{B1EB01A5-976C-42CA-A053-2E937D13F53C}"/>
              </a:ext>
            </a:extLst>
          </p:cNvPr>
          <p:cNvSpPr/>
          <p:nvPr/>
        </p:nvSpPr>
        <p:spPr>
          <a:xfrm>
            <a:off x="3130645" y="2454514"/>
            <a:ext cx="7863349" cy="3526606"/>
          </a:xfrm>
          <a:prstGeom prst="rect">
            <a:avLst/>
          </a:prstGeom>
        </p:spPr>
        <p:txBody>
          <a:bodyPr wrap="square">
            <a:spAutoFit/>
          </a:bodyPr>
          <a:lstStyle/>
          <a:p>
            <a:pPr>
              <a:spcBef>
                <a:spcPts val="451"/>
              </a:spcBef>
              <a:spcAft>
                <a:spcPts val="1200"/>
              </a:spcAft>
            </a:pPr>
            <a:r>
              <a:rPr lang="en-US" sz="3000" dirty="0">
                <a:solidFill>
                  <a:prstClr val="black"/>
                </a:solidFill>
              </a:rPr>
              <a:t>Helps cover medically necessary:</a:t>
            </a:r>
          </a:p>
          <a:p>
            <a:pPr marL="342891" indent="-342891">
              <a:spcBef>
                <a:spcPts val="451"/>
              </a:spcBef>
              <a:buFont typeface="Wingdings" panose="05000000000000000000" pitchFamily="2" charset="2"/>
              <a:buChar char="§"/>
            </a:pPr>
            <a:r>
              <a:rPr lang="en-US" sz="2200" dirty="0">
                <a:solidFill>
                  <a:prstClr val="black"/>
                </a:solidFill>
              </a:rPr>
              <a:t>Doctors’ services</a:t>
            </a:r>
          </a:p>
          <a:p>
            <a:pPr marL="342891" indent="-342891">
              <a:spcBef>
                <a:spcPts val="451"/>
              </a:spcBef>
              <a:buFont typeface="Wingdings" panose="05000000000000000000" pitchFamily="2" charset="2"/>
              <a:buChar char="§"/>
            </a:pPr>
            <a:r>
              <a:rPr lang="en-US" sz="2200" dirty="0">
                <a:solidFill>
                  <a:prstClr val="black"/>
                </a:solidFill>
              </a:rPr>
              <a:t>Outpatient medical and surgical services and supplies</a:t>
            </a:r>
          </a:p>
          <a:p>
            <a:pPr marL="342891" indent="-342891">
              <a:spcBef>
                <a:spcPts val="451"/>
              </a:spcBef>
              <a:buFont typeface="Wingdings" panose="05000000000000000000" pitchFamily="2" charset="2"/>
              <a:buChar char="§"/>
            </a:pPr>
            <a:r>
              <a:rPr lang="en-US" sz="2200" dirty="0">
                <a:solidFill>
                  <a:prstClr val="black"/>
                </a:solidFill>
              </a:rPr>
              <a:t>Clinical lab tests</a:t>
            </a:r>
          </a:p>
          <a:p>
            <a:pPr marL="342891" indent="-342891">
              <a:spcBef>
                <a:spcPts val="451"/>
              </a:spcBef>
              <a:buFont typeface="Wingdings" panose="05000000000000000000" pitchFamily="2" charset="2"/>
              <a:buChar char="§"/>
            </a:pPr>
            <a:r>
              <a:rPr lang="en-US" sz="2200" dirty="0">
                <a:solidFill>
                  <a:prstClr val="black"/>
                </a:solidFill>
              </a:rPr>
              <a:t>Durable medical equipment (may need to use certain suppliers)</a:t>
            </a:r>
          </a:p>
          <a:p>
            <a:pPr marL="342891" indent="-342891">
              <a:spcBef>
                <a:spcPts val="451"/>
              </a:spcBef>
              <a:buFont typeface="Wingdings" panose="05000000000000000000" pitchFamily="2" charset="2"/>
              <a:buChar char="§"/>
            </a:pPr>
            <a:r>
              <a:rPr lang="en-US" sz="2200" dirty="0">
                <a:solidFill>
                  <a:prstClr val="black"/>
                </a:solidFill>
              </a:rPr>
              <a:t>Diabetic testing supplies</a:t>
            </a:r>
          </a:p>
          <a:p>
            <a:pPr marL="342891" indent="-342891">
              <a:spcBef>
                <a:spcPts val="451"/>
              </a:spcBef>
              <a:buFont typeface="Wingdings" panose="05000000000000000000" pitchFamily="2" charset="2"/>
              <a:buChar char="§"/>
            </a:pPr>
            <a:r>
              <a:rPr lang="en-US" sz="2200" dirty="0">
                <a:solidFill>
                  <a:prstClr val="black"/>
                </a:solidFill>
              </a:rPr>
              <a:t>Preventive services (like flu shots and a yearly wellness visit)</a:t>
            </a:r>
          </a:p>
          <a:p>
            <a:pPr>
              <a:spcBef>
                <a:spcPts val="451"/>
              </a:spcBef>
            </a:pPr>
            <a:endParaRPr lang="en-US" sz="2200" dirty="0">
              <a:solidFill>
                <a:prstClr val="black"/>
              </a:solidFill>
            </a:endParaRPr>
          </a:p>
        </p:txBody>
      </p:sp>
      <p:sp>
        <p:nvSpPr>
          <p:cNvPr id="10" name="Footer Placeholder 9">
            <a:extLst>
              <a:ext uri="{FF2B5EF4-FFF2-40B4-BE49-F238E27FC236}">
                <a16:creationId xmlns:a16="http://schemas.microsoft.com/office/drawing/2014/main" id="{D4120D2B-4737-4532-A270-578D3A5A6A33}"/>
              </a:ext>
            </a:extLst>
          </p:cNvPr>
          <p:cNvSpPr>
            <a:spLocks noGrp="1"/>
          </p:cNvSpPr>
          <p:nvPr>
            <p:ph type="ftr" sz="quarter" idx="11"/>
          </p:nvPr>
        </p:nvSpPr>
        <p:spPr/>
        <p:txBody>
          <a:bodyPr/>
          <a:lstStyle/>
          <a:p>
            <a:r>
              <a:rPr lang="en-US" dirty="0"/>
              <a:t>           </a:t>
            </a:r>
          </a:p>
        </p:txBody>
      </p:sp>
      <p:sp>
        <p:nvSpPr>
          <p:cNvPr id="11" name="Slide Number Placeholder 10">
            <a:extLst>
              <a:ext uri="{FF2B5EF4-FFF2-40B4-BE49-F238E27FC236}">
                <a16:creationId xmlns:a16="http://schemas.microsoft.com/office/drawing/2014/main" id="{63E25C60-F948-49E4-8A15-AF3CA2686DDB}"/>
              </a:ext>
            </a:extLst>
          </p:cNvPr>
          <p:cNvSpPr>
            <a:spLocks noGrp="1"/>
          </p:cNvSpPr>
          <p:nvPr>
            <p:ph type="sldNum" sz="quarter" idx="12"/>
          </p:nvPr>
        </p:nvSpPr>
        <p:spPr/>
        <p:txBody>
          <a:bodyPr/>
          <a:lstStyle/>
          <a:p>
            <a:fld id="{844A7B69-93E2-4D34-896D-EFDD7F03AB74}" type="slidenum">
              <a:rPr lang="en-US" smtClean="0"/>
              <a:t>15</a:t>
            </a:fld>
            <a:endParaRPr lang="en-US" dirty="0"/>
          </a:p>
        </p:txBody>
      </p:sp>
    </p:spTree>
    <p:extLst>
      <p:ext uri="{BB962C8B-B14F-4D97-AF65-F5344CB8AC3E}">
        <p14:creationId xmlns:p14="http://schemas.microsoft.com/office/powerpoint/2010/main" val="3978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 – 2021 Costs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1D826FE0-4A47-4F59-9E60-12987A34B5E8}"/>
              </a:ext>
            </a:extLst>
          </p:cNvPr>
          <p:cNvGrpSpPr/>
          <p:nvPr/>
        </p:nvGrpSpPr>
        <p:grpSpPr>
          <a:xfrm>
            <a:off x="272295" y="2197383"/>
            <a:ext cx="1781791" cy="1776520"/>
            <a:chOff x="153025" y="1963783"/>
            <a:chExt cx="1568748" cy="1324281"/>
          </a:xfrm>
        </p:grpSpPr>
        <p:pic>
          <p:nvPicPr>
            <p:cNvPr id="8" name="Picture 7" title="Part B icon">
              <a:extLst>
                <a:ext uri="{FF2B5EF4-FFF2-40B4-BE49-F238E27FC236}">
                  <a16:creationId xmlns:a16="http://schemas.microsoft.com/office/drawing/2014/main" id="{DD5781BF-8AA3-4667-8DFF-305DA34B50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36604A49-1AB2-4CB0-8132-C9F599150901}"/>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2" name="Rectangle 1">
            <a:extLst>
              <a:ext uri="{FF2B5EF4-FFF2-40B4-BE49-F238E27FC236}">
                <a16:creationId xmlns:a16="http://schemas.microsoft.com/office/drawing/2014/main" id="{BE4F7488-E9AB-4F6A-B349-5D0B0EBC1D65}"/>
              </a:ext>
            </a:extLst>
          </p:cNvPr>
          <p:cNvSpPr/>
          <p:nvPr/>
        </p:nvSpPr>
        <p:spPr>
          <a:xfrm>
            <a:off x="2931621" y="2081077"/>
            <a:ext cx="7513983" cy="2523768"/>
          </a:xfrm>
          <a:prstGeom prst="rect">
            <a:avLst/>
          </a:prstGeom>
        </p:spPr>
        <p:txBody>
          <a:bodyPr wrap="square">
            <a:spAutoFit/>
          </a:bodyPr>
          <a:lstStyle/>
          <a:p>
            <a:pPr marL="369877" lvl="1" indent="-342891">
              <a:spcAft>
                <a:spcPts val="1200"/>
              </a:spcAft>
              <a:buFont typeface="Wingdings" panose="05000000000000000000" pitchFamily="2" charset="2"/>
              <a:buChar char="§"/>
            </a:pPr>
            <a:r>
              <a:rPr lang="en-US" sz="2400" b="1" dirty="0"/>
              <a:t>Monthly Premium </a:t>
            </a:r>
            <a:r>
              <a:rPr lang="en-US" sz="2400" dirty="0"/>
              <a:t>– </a:t>
            </a:r>
            <a:r>
              <a:rPr lang="en-US" sz="2200" dirty="0"/>
              <a:t>Standard premium is $148.50 (or higher depending on your income)</a:t>
            </a:r>
          </a:p>
          <a:p>
            <a:pPr marL="355591" lvl="1" indent="-342891">
              <a:spcAft>
                <a:spcPts val="1200"/>
              </a:spcAft>
              <a:buFont typeface="Wingdings" panose="05000000000000000000" pitchFamily="2" charset="2"/>
              <a:buChar char="§"/>
            </a:pPr>
            <a:r>
              <a:rPr lang="en-US" sz="2400" b="1" dirty="0"/>
              <a:t>Yearly deductible </a:t>
            </a:r>
            <a:r>
              <a:rPr lang="en-US" sz="2200" dirty="0"/>
              <a:t>– $203</a:t>
            </a:r>
            <a:endParaRPr lang="en-US" sz="2200" b="1" dirty="0"/>
          </a:p>
          <a:p>
            <a:pPr marL="342891" lvl="1" indent="-342891">
              <a:buSzPct val="100000"/>
              <a:buFont typeface="Wingdings" panose="05000000000000000000" pitchFamily="2" charset="2"/>
              <a:buChar char="§"/>
            </a:pPr>
            <a:r>
              <a:rPr lang="en-US" sz="2400" b="1" dirty="0"/>
              <a:t>Coinsurance </a:t>
            </a:r>
            <a:r>
              <a:rPr lang="en-US" sz="2400" dirty="0"/>
              <a:t>– </a:t>
            </a:r>
            <a:r>
              <a:rPr lang="en-US" sz="2200" dirty="0"/>
              <a:t>20% coinsurance for most covered services, like doctor’s services and some preventive services</a:t>
            </a:r>
          </a:p>
          <a:p>
            <a:pPr marL="800091" lvl="2" indent="-342891">
              <a:buSzPct val="100000"/>
              <a:buFont typeface="Wingdings" panose="05000000000000000000" pitchFamily="2" charset="2"/>
              <a:buChar char="§"/>
            </a:pPr>
            <a:r>
              <a:rPr lang="en-US" sz="2200" dirty="0"/>
              <a:t>$0 for many preventive services.</a:t>
            </a:r>
          </a:p>
        </p:txBody>
      </p:sp>
      <p:sp>
        <p:nvSpPr>
          <p:cNvPr id="5" name="Footer Placeholder 4">
            <a:extLst>
              <a:ext uri="{FF2B5EF4-FFF2-40B4-BE49-F238E27FC236}">
                <a16:creationId xmlns:a16="http://schemas.microsoft.com/office/drawing/2014/main" id="{4A728235-2DA6-47D0-9C61-4F8BA75BD7D6}"/>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28D2B949-24EA-4C3A-AA6E-E68301944A78}"/>
              </a:ext>
            </a:extLst>
          </p:cNvPr>
          <p:cNvSpPr>
            <a:spLocks noGrp="1"/>
          </p:cNvSpPr>
          <p:nvPr>
            <p:ph type="sldNum" sz="quarter" idx="12"/>
          </p:nvPr>
        </p:nvSpPr>
        <p:spPr/>
        <p:txBody>
          <a:bodyPr/>
          <a:lstStyle/>
          <a:p>
            <a:fld id="{844A7B69-93E2-4D34-896D-EFDD7F03AB74}" type="slidenum">
              <a:rPr lang="en-US" smtClean="0"/>
              <a:t>16</a:t>
            </a:fld>
            <a:endParaRPr lang="en-US"/>
          </a:p>
        </p:txBody>
      </p:sp>
    </p:spTree>
    <p:extLst>
      <p:ext uri="{BB962C8B-B14F-4D97-AF65-F5344CB8AC3E}">
        <p14:creationId xmlns:p14="http://schemas.microsoft.com/office/powerpoint/2010/main" val="98529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endParaRPr lang="en-US" sz="40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5041669-ADC2-46D5-8F61-E1C775B90A95}"/>
              </a:ext>
            </a:extLst>
          </p:cNvPr>
          <p:cNvSpPr/>
          <p:nvPr/>
        </p:nvSpPr>
        <p:spPr>
          <a:xfrm>
            <a:off x="3086100" y="2181681"/>
            <a:ext cx="8098972" cy="923330"/>
          </a:xfrm>
          <a:prstGeom prst="rect">
            <a:avLst/>
          </a:prstGeom>
        </p:spPr>
        <p:txBody>
          <a:bodyPr wrap="square">
            <a:spAutoFit/>
          </a:bodyPr>
          <a:lstStyle/>
          <a:p>
            <a:r>
              <a:rPr lang="en-US" altLang="en-US" sz="5400" dirty="0">
                <a:cs typeface="Arial" charset="0"/>
              </a:rPr>
              <a:t>Your Coverage Choices</a:t>
            </a:r>
          </a:p>
        </p:txBody>
      </p:sp>
      <p:sp>
        <p:nvSpPr>
          <p:cNvPr id="2" name="Footer Placeholder 1">
            <a:extLst>
              <a:ext uri="{FF2B5EF4-FFF2-40B4-BE49-F238E27FC236}">
                <a16:creationId xmlns:a16="http://schemas.microsoft.com/office/drawing/2014/main" id="{AB154C09-5DA7-4378-B671-BFFA9DEB2AED}"/>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783B4ED2-6B24-49EB-BDA1-B1AB2A81FF84}"/>
              </a:ext>
            </a:extLst>
          </p:cNvPr>
          <p:cNvSpPr>
            <a:spLocks noGrp="1"/>
          </p:cNvSpPr>
          <p:nvPr>
            <p:ph type="sldNum" sz="quarter" idx="12"/>
          </p:nvPr>
        </p:nvSpPr>
        <p:spPr/>
        <p:txBody>
          <a:bodyPr/>
          <a:lstStyle/>
          <a:p>
            <a:fld id="{844A7B69-93E2-4D34-896D-EFDD7F03AB74}" type="slidenum">
              <a:rPr lang="en-US" smtClean="0"/>
              <a:t>17</a:t>
            </a:fld>
            <a:endParaRPr lang="en-US"/>
          </a:p>
        </p:txBody>
      </p:sp>
    </p:spTree>
    <p:extLst>
      <p:ext uri="{BB962C8B-B14F-4D97-AF65-F5344CB8AC3E}">
        <p14:creationId xmlns:p14="http://schemas.microsoft.com/office/powerpoint/2010/main" val="505111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CB39F5-B1B5-434E-B5EB-145BAC5FE17D}"/>
              </a:ext>
            </a:extLst>
          </p:cNvPr>
          <p:cNvSpPr>
            <a:spLocks noGrp="1"/>
          </p:cNvSpPr>
          <p:nvPr>
            <p:ph type="title"/>
          </p:nvPr>
        </p:nvSpPr>
        <p:spPr>
          <a:xfrm>
            <a:off x="0" y="0"/>
            <a:ext cx="12192000" cy="1255259"/>
          </a:xfrm>
          <a:solidFill>
            <a:schemeClr val="accent1">
              <a:lumMod val="75000"/>
            </a:schemeClr>
          </a:solidFill>
        </p:spPr>
        <p:txBody>
          <a:bodyPr/>
          <a:lstStyle/>
          <a:p>
            <a:pPr algn="ctr"/>
            <a:r>
              <a:rPr lang="en-US" dirty="0">
                <a:solidFill>
                  <a:schemeClr val="bg1"/>
                </a:solidFill>
                <a:latin typeface="Arial" panose="020B0604020202020204" pitchFamily="34" charset="0"/>
                <a:cs typeface="Arial" panose="020B0604020202020204" pitchFamily="34" charset="0"/>
              </a:rPr>
              <a:t>The Gaps </a:t>
            </a:r>
          </a:p>
        </p:txBody>
      </p:sp>
      <p:sp>
        <p:nvSpPr>
          <p:cNvPr id="5" name="Content Placeholder 4">
            <a:extLst>
              <a:ext uri="{FF2B5EF4-FFF2-40B4-BE49-F238E27FC236}">
                <a16:creationId xmlns:a16="http://schemas.microsoft.com/office/drawing/2014/main" id="{ABDB8E9A-B7C1-47E4-BA9A-BC9FD23B5E0F}"/>
              </a:ext>
            </a:extLst>
          </p:cNvPr>
          <p:cNvSpPr>
            <a:spLocks noGrp="1"/>
          </p:cNvSpPr>
          <p:nvPr>
            <p:ph idx="1"/>
          </p:nvPr>
        </p:nvSpPr>
        <p:spPr/>
        <p:txBody>
          <a:bodyPr/>
          <a:lstStyle/>
          <a:p>
            <a:pPr algn="ctr" eaLnBrk="1" hangingPunct="1">
              <a:buFont typeface="Arial" panose="020B0604020202020204" pitchFamily="34" charset="0"/>
              <a:buNone/>
              <a:defRPr/>
            </a:pPr>
            <a:endParaRPr lang="en-US" altLang="en-US" sz="2800" dirty="0">
              <a:latin typeface="Arial" panose="020B0604020202020204" pitchFamily="34" charset="0"/>
              <a:cs typeface="Arial" panose="020B0604020202020204" pitchFamily="34" charset="0"/>
            </a:endParaRPr>
          </a:p>
          <a:p>
            <a:pPr algn="ctr" eaLnBrk="1" hangingPunct="1">
              <a:buFont typeface="Arial" panose="020B0604020202020204" pitchFamily="34" charset="0"/>
              <a:buNone/>
              <a:defRPr/>
            </a:pPr>
            <a:r>
              <a:rPr lang="en-US" altLang="en-US" sz="2800" dirty="0">
                <a:latin typeface="Arial" panose="020B0604020202020204" pitchFamily="34" charset="0"/>
                <a:cs typeface="Arial" panose="020B0604020202020204" pitchFamily="34" charset="0"/>
              </a:rPr>
              <a:t>Medicare does not pay 100% of your medical bills.  </a:t>
            </a:r>
          </a:p>
          <a:p>
            <a:pPr algn="ctr" eaLnBrk="1" hangingPunct="1">
              <a:buFont typeface="Arial" panose="020B0604020202020204" pitchFamily="34" charset="0"/>
              <a:buNone/>
              <a:defRPr/>
            </a:pPr>
            <a:endParaRPr lang="en-US" altLang="en-US" sz="2800" dirty="0">
              <a:latin typeface="Arial" panose="020B0604020202020204" pitchFamily="34" charset="0"/>
              <a:cs typeface="Arial" panose="020B0604020202020204" pitchFamily="34" charset="0"/>
            </a:endParaRPr>
          </a:p>
          <a:p>
            <a:pPr lvl="1" eaLnBrk="1" hangingPunct="1">
              <a:defRPr/>
            </a:pPr>
            <a:r>
              <a:rPr lang="en-US" altLang="en-US" dirty="0">
                <a:latin typeface="Arial" panose="020B0604020202020204" pitchFamily="34" charset="0"/>
                <a:cs typeface="Arial" panose="020B0604020202020204" pitchFamily="34" charset="0"/>
              </a:rPr>
              <a:t>You may choose to purchase a Medicare Supplement (Medigap) policy if you have Original Medicare</a:t>
            </a:r>
          </a:p>
          <a:p>
            <a:pPr marL="457200" lvl="1" indent="0" eaLnBrk="1" hangingPunct="1">
              <a:buNone/>
              <a:defRPr/>
            </a:pPr>
            <a:r>
              <a:rPr lang="en-US" altLang="en-US" dirty="0">
                <a:latin typeface="Arial" panose="020B0604020202020204" pitchFamily="34" charset="0"/>
                <a:cs typeface="Arial" panose="020B0604020202020204" pitchFamily="34" charset="0"/>
              </a:rPr>
              <a:t>					   or </a:t>
            </a:r>
          </a:p>
          <a:p>
            <a:pPr marL="393700" lvl="1" indent="0" eaLnBrk="1" hangingPunct="1">
              <a:buFont typeface="Wingdings 2" panose="05020102010507070707" pitchFamily="18" charset="2"/>
              <a:buNone/>
              <a:defRPr/>
            </a:pPr>
            <a:endParaRPr lang="en-US" altLang="en-US" dirty="0">
              <a:latin typeface="Arial" panose="020B0604020202020204" pitchFamily="34" charset="0"/>
              <a:cs typeface="Arial" panose="020B0604020202020204" pitchFamily="34" charset="0"/>
            </a:endParaRPr>
          </a:p>
          <a:p>
            <a:pPr lvl="1" eaLnBrk="1" hangingPunct="1">
              <a:defRPr/>
            </a:pPr>
            <a:r>
              <a:rPr lang="en-US" altLang="en-US" dirty="0">
                <a:latin typeface="Arial" panose="020B0604020202020204" pitchFamily="34" charset="0"/>
                <a:cs typeface="Arial" panose="020B0604020202020204" pitchFamily="34" charset="0"/>
              </a:rPr>
              <a:t>You may choose to enroll in a Medicare Advantage Plan.</a:t>
            </a:r>
          </a:p>
          <a:p>
            <a:endParaRPr lang="en-US" dirty="0"/>
          </a:p>
        </p:txBody>
      </p:sp>
      <p:sp>
        <p:nvSpPr>
          <p:cNvPr id="2" name="Footer Placeholder 1">
            <a:extLst>
              <a:ext uri="{FF2B5EF4-FFF2-40B4-BE49-F238E27FC236}">
                <a16:creationId xmlns:a16="http://schemas.microsoft.com/office/drawing/2014/main" id="{4F94619C-97A9-4633-961D-091C0D325323}"/>
              </a:ext>
            </a:extLst>
          </p:cNvPr>
          <p:cNvSpPr>
            <a:spLocks noGrp="1"/>
          </p:cNvSpPr>
          <p:nvPr>
            <p:ph type="ftr" sz="quarter" idx="11"/>
          </p:nvPr>
        </p:nvSpPr>
        <p:spPr/>
        <p:txBody>
          <a:bodyPr/>
          <a:lstStyle/>
          <a:p>
            <a:r>
              <a:rPr lang="en-US" dirty="0"/>
              <a:t>        </a:t>
            </a:r>
          </a:p>
        </p:txBody>
      </p:sp>
      <p:sp>
        <p:nvSpPr>
          <p:cNvPr id="3" name="Slide Number Placeholder 2">
            <a:extLst>
              <a:ext uri="{FF2B5EF4-FFF2-40B4-BE49-F238E27FC236}">
                <a16:creationId xmlns:a16="http://schemas.microsoft.com/office/drawing/2014/main" id="{C2379FD1-02DA-4E1A-9B03-4ED78FC3C585}"/>
              </a:ext>
            </a:extLst>
          </p:cNvPr>
          <p:cNvSpPr>
            <a:spLocks noGrp="1"/>
          </p:cNvSpPr>
          <p:nvPr>
            <p:ph type="sldNum" sz="quarter" idx="12"/>
          </p:nvPr>
        </p:nvSpPr>
        <p:spPr/>
        <p:txBody>
          <a:bodyPr/>
          <a:lstStyle/>
          <a:p>
            <a:fld id="{844A7B69-93E2-4D34-896D-EFDD7F03AB74}" type="slidenum">
              <a:rPr lang="en-US" smtClean="0"/>
              <a:t>18</a:t>
            </a:fld>
            <a:endParaRPr lang="en-US"/>
          </a:p>
        </p:txBody>
      </p:sp>
    </p:spTree>
    <p:extLst>
      <p:ext uri="{BB962C8B-B14F-4D97-AF65-F5344CB8AC3E}">
        <p14:creationId xmlns:p14="http://schemas.microsoft.com/office/powerpoint/2010/main" val="2286874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Your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375414" y="1395373"/>
            <a:ext cx="9846767" cy="4741459"/>
            <a:chOff x="100243" y="1430740"/>
            <a:chExt cx="9846582" cy="4740569"/>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dirty="0">
                  <a:solidFill>
                    <a:srgbClr val="000000"/>
                  </a:solidFill>
                </a:rPr>
                <a:t>Original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685794" y="2503689"/>
              <a:ext cx="133347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sz="2000" dirty="0">
                  <a:solidFill>
                    <a:prstClr val="black"/>
                  </a:solidFill>
                </a:rPr>
                <a:t>Hospital Insurance</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524322"/>
              <a:ext cx="1296963"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sz="2000" dirty="0">
                  <a:solidFill>
                    <a:prstClr val="black"/>
                  </a:solidFill>
                </a:rPr>
                <a:t>Medical Insurance</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00"/>
                  </a:solidFill>
                </a:rPr>
                <a:t>You can add</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250125" y="4369834"/>
              <a:ext cx="1876390" cy="180147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100243" y="4337618"/>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a:solidFill>
                    <a:srgbClr val="000000"/>
                  </a:solidFill>
                </a:rPr>
                <a:t>or</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299097" y="1656818"/>
              <a:ext cx="4647728"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dirty="0">
                  <a:solidFill>
                    <a:srgbClr val="000000"/>
                  </a:solidFill>
                </a:rPr>
                <a:t> </a:t>
              </a:r>
              <a:r>
                <a:rPr lang="en-US" altLang="en-US" sz="2800" b="1" dirty="0">
                  <a:solidFill>
                    <a:srgbClr val="000000"/>
                  </a:solidFill>
                </a:rPr>
                <a:t>Medicare Advantage Plan</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963568" y="2503684"/>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663065"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solidFill>
                    <a:srgbClr val="000000"/>
                  </a:solidFill>
                </a:rPr>
                <a:t>May include or you may add</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777946" y="3999151"/>
              <a:ext cx="3505134" cy="213478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8" name="Oval 27">
            <a:extLst>
              <a:ext uri="{FF2B5EF4-FFF2-40B4-BE49-F238E27FC236}">
                <a16:creationId xmlns:a16="http://schemas.microsoft.com/office/drawing/2014/main" id="{E641F221-E2D4-4BD6-B382-4ADA54A2D079}"/>
              </a:ext>
            </a:extLst>
          </p:cNvPr>
          <p:cNvSpPr/>
          <p:nvPr/>
        </p:nvSpPr>
        <p:spPr>
          <a:xfrm>
            <a:off x="5414184" y="5611773"/>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And/or </a:t>
            </a:r>
          </a:p>
          <a:p>
            <a:pPr algn="ctr"/>
            <a:r>
              <a:rPr lang="en-US" dirty="0" err="1"/>
              <a:t>SeniorCare</a:t>
            </a:r>
            <a:r>
              <a:rPr lang="en-US" dirty="0"/>
              <a:t>!</a:t>
            </a:r>
          </a:p>
        </p:txBody>
      </p:sp>
      <p:cxnSp>
        <p:nvCxnSpPr>
          <p:cNvPr id="29" name="Straight Arrow Connector 28">
            <a:extLst>
              <a:ext uri="{FF2B5EF4-FFF2-40B4-BE49-F238E27FC236}">
                <a16:creationId xmlns:a16="http://schemas.microsoft.com/office/drawing/2014/main" id="{BEFD4B5C-0014-44E6-8C00-8284BA1DAE67}"/>
              </a:ext>
            </a:extLst>
          </p:cNvPr>
          <p:cNvCxnSpPr>
            <a:cxnSpLocks/>
          </p:cNvCxnSpPr>
          <p:nvPr/>
        </p:nvCxnSpPr>
        <p:spPr>
          <a:xfrm flipH="1" flipV="1">
            <a:off x="5615492" y="5251513"/>
            <a:ext cx="511702" cy="280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4320DC7-7E97-4FA5-A80F-1329BED791AE}"/>
              </a:ext>
            </a:extLst>
          </p:cNvPr>
          <p:cNvCxnSpPr>
            <a:cxnSpLocks/>
          </p:cNvCxnSpPr>
          <p:nvPr/>
        </p:nvCxnSpPr>
        <p:spPr>
          <a:xfrm flipV="1">
            <a:off x="6486861" y="5235925"/>
            <a:ext cx="451480" cy="296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25899795-2223-4D09-A6CC-BA551DD48250}"/>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149F5711-B500-42B4-93D0-B94C2C0C6F8A}"/>
              </a:ext>
            </a:extLst>
          </p:cNvPr>
          <p:cNvSpPr>
            <a:spLocks noGrp="1"/>
          </p:cNvSpPr>
          <p:nvPr>
            <p:ph type="sldNum" sz="quarter" idx="12"/>
          </p:nvPr>
        </p:nvSpPr>
        <p:spPr/>
        <p:txBody>
          <a:bodyPr/>
          <a:lstStyle/>
          <a:p>
            <a:fld id="{844A7B69-93E2-4D34-896D-EFDD7F03AB74}" type="slidenum">
              <a:rPr lang="en-US" smtClean="0"/>
              <a:t>19</a:t>
            </a:fld>
            <a:endParaRPr lang="en-US"/>
          </a:p>
        </p:txBody>
      </p:sp>
    </p:spTree>
    <p:extLst>
      <p:ext uri="{BB962C8B-B14F-4D97-AF65-F5344CB8AC3E}">
        <p14:creationId xmlns:p14="http://schemas.microsoft.com/office/powerpoint/2010/main" val="210989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8FBD5D2D-3B72-4220-845A-BA9F4E2FBB55}"/>
              </a:ext>
            </a:extLst>
          </p:cNvPr>
          <p:cNvSpPr>
            <a:spLocks noGrp="1"/>
          </p:cNvSpPr>
          <p:nvPr>
            <p:ph type="ftr" sz="quarter" idx="11"/>
          </p:nvPr>
        </p:nvSpPr>
        <p:spPr>
          <a:xfrm rot="5400000">
            <a:off x="-1828800" y="2002536"/>
            <a:ext cx="4114800" cy="365125"/>
          </a:xfrm>
        </p:spPr>
        <p:txBody>
          <a:bodyPr>
            <a:normAutofit/>
          </a:bodyPr>
          <a:lstStyle/>
          <a:p>
            <a:pPr algn="l">
              <a:spcAft>
                <a:spcPts val="600"/>
              </a:spcAft>
            </a:pPr>
            <a:r>
              <a:rPr lang="en-US" sz="1100">
                <a:solidFill>
                  <a:srgbClr val="FFFFFF"/>
                </a:solidFill>
              </a:rPr>
              <a:t>          </a:t>
            </a:r>
          </a:p>
        </p:txBody>
      </p:sp>
      <p:pic>
        <p:nvPicPr>
          <p:cNvPr id="4" name="Picture 3">
            <a:extLst>
              <a:ext uri="{FF2B5EF4-FFF2-40B4-BE49-F238E27FC236}">
                <a16:creationId xmlns:a16="http://schemas.microsoft.com/office/drawing/2014/main" id="{70006B7F-37F5-4AD2-A3B3-B53609A799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0" y="457200"/>
            <a:ext cx="7619999"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30C9F42A-0AA0-418C-BBD3-00E9F7A198ED}"/>
              </a:ext>
            </a:extLst>
          </p:cNvPr>
          <p:cNvSpPr>
            <a:spLocks noGrp="1"/>
          </p:cNvSpPr>
          <p:nvPr>
            <p:ph type="sldNum" sz="quarter" idx="12"/>
          </p:nvPr>
        </p:nvSpPr>
        <p:spPr>
          <a:xfrm>
            <a:off x="11704320" y="6455664"/>
            <a:ext cx="448056" cy="365125"/>
          </a:xfrm>
        </p:spPr>
        <p:txBody>
          <a:bodyPr>
            <a:normAutofit/>
          </a:bodyPr>
          <a:lstStyle/>
          <a:p>
            <a:pPr>
              <a:spcAft>
                <a:spcPts val="600"/>
              </a:spcAft>
            </a:pPr>
            <a:fld id="{844A7B69-93E2-4D34-896D-EFDD7F03AB74}" type="slidenum">
              <a:rPr lang="en-US" sz="1100">
                <a:solidFill>
                  <a:srgbClr val="FFFFFF"/>
                </a:solidFill>
              </a:rPr>
              <a:pPr>
                <a:spcAft>
                  <a:spcPts val="600"/>
                </a:spcAft>
              </a:pPr>
              <a:t>2</a:t>
            </a:fld>
            <a:endParaRPr lang="en-US" sz="1100">
              <a:solidFill>
                <a:srgbClr val="FFFFFF"/>
              </a:solidFill>
            </a:endParaRPr>
          </a:p>
        </p:txBody>
      </p:sp>
    </p:spTree>
    <p:extLst>
      <p:ext uri="{BB962C8B-B14F-4D97-AF65-F5344CB8AC3E}">
        <p14:creationId xmlns:p14="http://schemas.microsoft.com/office/powerpoint/2010/main" val="2922305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Original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4C2A320-39A5-460A-A883-CE0EE2A9F89C}"/>
              </a:ext>
            </a:extLst>
          </p:cNvPr>
          <p:cNvSpPr/>
          <p:nvPr/>
        </p:nvSpPr>
        <p:spPr>
          <a:xfrm>
            <a:off x="2306107" y="1491896"/>
            <a:ext cx="9047693" cy="2716128"/>
          </a:xfrm>
          <a:prstGeom prst="rect">
            <a:avLst/>
          </a:prstGeom>
        </p:spPr>
        <p:txBody>
          <a:bodyPr wrap="square">
            <a:spAutoFit/>
          </a:bodyPr>
          <a:lstStyle/>
          <a:p>
            <a:pPr marL="214303" indent="-214303">
              <a:spcBef>
                <a:spcPts val="451"/>
              </a:spcBef>
              <a:buFont typeface="Wingdings" panose="05000000000000000000" pitchFamily="2" charset="2"/>
              <a:buChar char="§"/>
            </a:pPr>
            <a:r>
              <a:rPr lang="en-US" sz="2800" b="1" dirty="0">
                <a:solidFill>
                  <a:prstClr val="black"/>
                </a:solidFill>
              </a:rPr>
              <a:t>Original Medicare is Part A (Hospital Insurance) and/or Part B (Medical Insurance).</a:t>
            </a:r>
          </a:p>
          <a:p>
            <a:pPr marL="214303" indent="-214303">
              <a:spcBef>
                <a:spcPts val="451"/>
              </a:spcBef>
              <a:buFont typeface="Wingdings" panose="05000000000000000000" pitchFamily="2" charset="2"/>
              <a:buChar char="§"/>
            </a:pPr>
            <a:r>
              <a:rPr lang="en-US" sz="2800" b="1" dirty="0">
                <a:solidFill>
                  <a:prstClr val="black"/>
                </a:solidFill>
              </a:rPr>
              <a:t>Medicare provides coverage.</a:t>
            </a:r>
          </a:p>
          <a:p>
            <a:pPr marL="214303" indent="-214303">
              <a:spcBef>
                <a:spcPts val="451"/>
              </a:spcBef>
              <a:buFont typeface="Wingdings" panose="05000000000000000000" pitchFamily="2" charset="2"/>
              <a:buChar char="§"/>
            </a:pPr>
            <a:r>
              <a:rPr lang="en-US" sz="2800" b="1" dirty="0">
                <a:solidFill>
                  <a:prstClr val="black"/>
                </a:solidFill>
              </a:rPr>
              <a:t>You have your choice of doctors, hospitals, and other providers that accept Medicare</a:t>
            </a:r>
          </a:p>
          <a:p>
            <a:pPr marL="214302" lvl="1">
              <a:spcBef>
                <a:spcPts val="451"/>
              </a:spcBef>
            </a:pPr>
            <a:endParaRPr lang="en-US" dirty="0">
              <a:solidFill>
                <a:prstClr val="black"/>
              </a:solidFill>
            </a:endParaRPr>
          </a:p>
        </p:txBody>
      </p:sp>
      <p:pic>
        <p:nvPicPr>
          <p:cNvPr id="8" name="Picture 7" title="Part A icon">
            <a:extLst>
              <a:ext uri="{FF2B5EF4-FFF2-40B4-BE49-F238E27FC236}">
                <a16:creationId xmlns:a16="http://schemas.microsoft.com/office/drawing/2014/main" id="{BA86F40F-3FF2-422D-8FD0-186590E923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672" y="1284269"/>
            <a:ext cx="968067" cy="535371"/>
          </a:xfrm>
          <a:prstGeom prst="rect">
            <a:avLst/>
          </a:prstGeom>
          <a:ln>
            <a:solidFill>
              <a:schemeClr val="bg1"/>
            </a:solidFill>
          </a:ln>
        </p:spPr>
      </p:pic>
      <p:grpSp>
        <p:nvGrpSpPr>
          <p:cNvPr id="9" name="Group 8" title="Part B icon">
            <a:extLst>
              <a:ext uri="{FF2B5EF4-FFF2-40B4-BE49-F238E27FC236}">
                <a16:creationId xmlns:a16="http://schemas.microsoft.com/office/drawing/2014/main" id="{8ED3D7DD-1F52-430B-9F44-FFB867931EA6}"/>
              </a:ext>
            </a:extLst>
          </p:cNvPr>
          <p:cNvGrpSpPr/>
          <p:nvPr/>
        </p:nvGrpSpPr>
        <p:grpSpPr>
          <a:xfrm>
            <a:off x="589698" y="3171134"/>
            <a:ext cx="1226911" cy="1591085"/>
            <a:chOff x="153025" y="2067418"/>
            <a:chExt cx="1568748" cy="1542854"/>
          </a:xfrm>
        </p:grpSpPr>
        <p:pic>
          <p:nvPicPr>
            <p:cNvPr id="10" name="Picture 9" title="Part B icon">
              <a:extLst>
                <a:ext uri="{FF2B5EF4-FFF2-40B4-BE49-F238E27FC236}">
                  <a16:creationId xmlns:a16="http://schemas.microsoft.com/office/drawing/2014/main" id="{3CBB9A9C-A94F-4CA4-AE04-55F2738B28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32" y="2067418"/>
              <a:ext cx="707734" cy="624371"/>
            </a:xfrm>
            <a:prstGeom prst="rect">
              <a:avLst/>
            </a:prstGeom>
          </p:spPr>
        </p:pic>
        <p:sp>
          <p:nvSpPr>
            <p:cNvPr id="11" name="TextBox 10">
              <a:extLst>
                <a:ext uri="{FF2B5EF4-FFF2-40B4-BE49-F238E27FC236}">
                  <a16:creationId xmlns:a16="http://schemas.microsoft.com/office/drawing/2014/main" id="{506C7316-4F1F-47C7-894B-8398D167F065}"/>
                </a:ext>
              </a:extLst>
            </p:cNvPr>
            <p:cNvSpPr txBox="1"/>
            <p:nvPr/>
          </p:nvSpPr>
          <p:spPr>
            <a:xfrm>
              <a:off x="153025" y="2714931"/>
              <a:ext cx="1568748" cy="895341"/>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12" name="TextBox 11">
            <a:extLst>
              <a:ext uri="{FF2B5EF4-FFF2-40B4-BE49-F238E27FC236}">
                <a16:creationId xmlns:a16="http://schemas.microsoft.com/office/drawing/2014/main" id="{91A3349D-63DC-46C4-AEE9-AFB4E6CC47AB}"/>
              </a:ext>
            </a:extLst>
          </p:cNvPr>
          <p:cNvSpPr txBox="1"/>
          <p:nvPr/>
        </p:nvSpPr>
        <p:spPr>
          <a:xfrm>
            <a:off x="346419" y="1843146"/>
            <a:ext cx="1458648"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pic>
        <p:nvPicPr>
          <p:cNvPr id="13" name="Graphic 12" descr="Add">
            <a:extLst>
              <a:ext uri="{FF2B5EF4-FFF2-40B4-BE49-F238E27FC236}">
                <a16:creationId xmlns:a16="http://schemas.microsoft.com/office/drawing/2014/main" id="{D6F0E07E-7956-40C8-9921-F0B5B6874B4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1258" y="2716999"/>
            <a:ext cx="375825" cy="375825"/>
          </a:xfrm>
          <a:prstGeom prst="rect">
            <a:avLst/>
          </a:prstGeom>
        </p:spPr>
      </p:pic>
      <p:pic>
        <p:nvPicPr>
          <p:cNvPr id="14" name="Picture 13" title="Medigap icon">
            <a:extLst>
              <a:ext uri="{FF2B5EF4-FFF2-40B4-BE49-F238E27FC236}">
                <a16:creationId xmlns:a16="http://schemas.microsoft.com/office/drawing/2014/main" id="{FDC8CE41-7EF5-4D1E-9839-F6063C306C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76301" y="5083258"/>
            <a:ext cx="629806" cy="543497"/>
          </a:xfrm>
          <a:prstGeom prst="rect">
            <a:avLst/>
          </a:prstGeom>
        </p:spPr>
      </p:pic>
      <p:pic>
        <p:nvPicPr>
          <p:cNvPr id="15" name="Picture 14" title="Grouping of Orginal Medicare">
            <a:extLst>
              <a:ext uri="{FF2B5EF4-FFF2-40B4-BE49-F238E27FC236}">
                <a16:creationId xmlns:a16="http://schemas.microsoft.com/office/drawing/2014/main" id="{E1D2A954-7D6C-4303-AB93-7910FD5EFF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67073" y="5828030"/>
            <a:ext cx="617400" cy="544674"/>
          </a:xfrm>
          <a:prstGeom prst="rect">
            <a:avLst/>
          </a:prstGeom>
        </p:spPr>
      </p:pic>
      <p:sp>
        <p:nvSpPr>
          <p:cNvPr id="3" name="TextBox 2">
            <a:extLst>
              <a:ext uri="{FF2B5EF4-FFF2-40B4-BE49-F238E27FC236}">
                <a16:creationId xmlns:a16="http://schemas.microsoft.com/office/drawing/2014/main" id="{5BD800B6-EBF4-4E5C-9034-765A81200800}"/>
              </a:ext>
            </a:extLst>
          </p:cNvPr>
          <p:cNvSpPr txBox="1"/>
          <p:nvPr/>
        </p:nvSpPr>
        <p:spPr>
          <a:xfrm>
            <a:off x="4038600" y="4357590"/>
            <a:ext cx="2709949" cy="523220"/>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a:r>
              <a:rPr lang="en-US" sz="2800" b="1" dirty="0"/>
              <a:t>You can add</a:t>
            </a:r>
          </a:p>
        </p:txBody>
      </p:sp>
      <p:sp>
        <p:nvSpPr>
          <p:cNvPr id="7" name="TextBox 6">
            <a:extLst>
              <a:ext uri="{FF2B5EF4-FFF2-40B4-BE49-F238E27FC236}">
                <a16:creationId xmlns:a16="http://schemas.microsoft.com/office/drawing/2014/main" id="{F965E3CF-7ACB-4023-A2B8-D1C3F7D39FFD}"/>
              </a:ext>
            </a:extLst>
          </p:cNvPr>
          <p:cNvSpPr txBox="1"/>
          <p:nvPr/>
        </p:nvSpPr>
        <p:spPr>
          <a:xfrm>
            <a:off x="2634092" y="5083258"/>
            <a:ext cx="7514705" cy="1261884"/>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800" b="1" dirty="0"/>
              <a:t>Medicare Supplement (</a:t>
            </a:r>
            <a:r>
              <a:rPr lang="en-US" sz="2800" b="1" dirty="0" err="1"/>
              <a:t>Medigap</a:t>
            </a:r>
            <a:r>
              <a:rPr lang="en-US" sz="2800" b="1" dirty="0"/>
              <a:t>) Insurance</a:t>
            </a:r>
          </a:p>
          <a:p>
            <a:pPr marL="285750" indent="-285750">
              <a:buFont typeface="Arial" panose="020B0604020202020204" pitchFamily="34" charset="0"/>
              <a:buChar char="•"/>
            </a:pPr>
            <a:r>
              <a:rPr lang="en-US" sz="2800" b="1" dirty="0"/>
              <a:t>Part D</a:t>
            </a:r>
          </a:p>
        </p:txBody>
      </p:sp>
      <p:sp>
        <p:nvSpPr>
          <p:cNvPr id="16" name="Footer Placeholder 15">
            <a:extLst>
              <a:ext uri="{FF2B5EF4-FFF2-40B4-BE49-F238E27FC236}">
                <a16:creationId xmlns:a16="http://schemas.microsoft.com/office/drawing/2014/main" id="{FA55A210-A2C0-49F2-B1B6-448464020FF2}"/>
              </a:ext>
            </a:extLst>
          </p:cNvPr>
          <p:cNvSpPr>
            <a:spLocks noGrp="1"/>
          </p:cNvSpPr>
          <p:nvPr>
            <p:ph type="ftr" sz="quarter" idx="11"/>
          </p:nvPr>
        </p:nvSpPr>
        <p:spPr/>
        <p:txBody>
          <a:bodyPr/>
          <a:lstStyle/>
          <a:p>
            <a:r>
              <a:rPr lang="en-US" dirty="0"/>
              <a:t>            </a:t>
            </a:r>
          </a:p>
        </p:txBody>
      </p:sp>
      <p:sp>
        <p:nvSpPr>
          <p:cNvPr id="17" name="Slide Number Placeholder 16">
            <a:extLst>
              <a:ext uri="{FF2B5EF4-FFF2-40B4-BE49-F238E27FC236}">
                <a16:creationId xmlns:a16="http://schemas.microsoft.com/office/drawing/2014/main" id="{3E5D4278-AA0E-4CD3-8139-3FB8D52542D8}"/>
              </a:ext>
            </a:extLst>
          </p:cNvPr>
          <p:cNvSpPr>
            <a:spLocks noGrp="1"/>
          </p:cNvSpPr>
          <p:nvPr>
            <p:ph type="sldNum" sz="quarter" idx="12"/>
          </p:nvPr>
        </p:nvSpPr>
        <p:spPr/>
        <p:txBody>
          <a:bodyPr/>
          <a:lstStyle/>
          <a:p>
            <a:fld id="{844A7B69-93E2-4D34-896D-EFDD7F03AB74}" type="slidenum">
              <a:rPr lang="en-US" smtClean="0"/>
              <a:t>20</a:t>
            </a:fld>
            <a:endParaRPr lang="en-US"/>
          </a:p>
        </p:txBody>
      </p:sp>
    </p:spTree>
    <p:extLst>
      <p:ext uri="{BB962C8B-B14F-4D97-AF65-F5344CB8AC3E}">
        <p14:creationId xmlns:p14="http://schemas.microsoft.com/office/powerpoint/2010/main" val="1624895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Original Medicare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1762" y="3409009"/>
            <a:ext cx="1208475" cy="1042865"/>
          </a:xfrm>
          <a:prstGeom prst="rect">
            <a:avLst/>
          </a:prstGeom>
        </p:spPr>
      </p:pic>
      <p:sp>
        <p:nvSpPr>
          <p:cNvPr id="3" name="Rectangle 2">
            <a:extLst>
              <a:ext uri="{FF2B5EF4-FFF2-40B4-BE49-F238E27FC236}">
                <a16:creationId xmlns:a16="http://schemas.microsoft.com/office/drawing/2014/main" id="{F98DD7C9-BA3D-4AC3-9258-F0E3A273BE27}"/>
              </a:ext>
            </a:extLst>
          </p:cNvPr>
          <p:cNvSpPr/>
          <p:nvPr/>
        </p:nvSpPr>
        <p:spPr>
          <a:xfrm>
            <a:off x="2775857" y="2093998"/>
            <a:ext cx="6955750" cy="1200329"/>
          </a:xfrm>
          <a:prstGeom prst="rect">
            <a:avLst/>
          </a:prstGeom>
        </p:spPr>
        <p:txBody>
          <a:bodyPr wrap="none">
            <a:spAutoFit/>
          </a:bodyPr>
          <a:lstStyle/>
          <a:p>
            <a:pPr algn="ctr"/>
            <a:r>
              <a:rPr lang="en-US" sz="3600" b="1" dirty="0">
                <a:latin typeface="Arial" panose="020B0604020202020204" pitchFamily="34" charset="0"/>
                <a:cs typeface="Arial" panose="020B0604020202020204" pitchFamily="34" charset="0"/>
              </a:rPr>
              <a:t>Medicare Supplement Policies </a:t>
            </a:r>
          </a:p>
          <a:p>
            <a:pPr algn="ctr"/>
            <a:r>
              <a:rPr lang="en-US" sz="3600" b="1" dirty="0">
                <a:latin typeface="Arial" panose="020B0604020202020204" pitchFamily="34" charset="0"/>
                <a:cs typeface="Arial" panose="020B0604020202020204" pitchFamily="34" charset="0"/>
              </a:rPr>
              <a:t>(Medigap)</a:t>
            </a:r>
          </a:p>
        </p:txBody>
      </p:sp>
      <p:sp>
        <p:nvSpPr>
          <p:cNvPr id="2" name="Footer Placeholder 1">
            <a:extLst>
              <a:ext uri="{FF2B5EF4-FFF2-40B4-BE49-F238E27FC236}">
                <a16:creationId xmlns:a16="http://schemas.microsoft.com/office/drawing/2014/main" id="{07A66BF4-4B1B-443F-99FB-88B3FC991CDA}"/>
              </a:ext>
            </a:extLst>
          </p:cNvPr>
          <p:cNvSpPr>
            <a:spLocks noGrp="1"/>
          </p:cNvSpPr>
          <p:nvPr>
            <p:ph type="ftr" sz="quarter" idx="11"/>
          </p:nvPr>
        </p:nvSpPr>
        <p:spPr/>
        <p:txBody>
          <a:bodyPr/>
          <a:lstStyle/>
          <a:p>
            <a:r>
              <a:rPr lang="en-US" dirty="0"/>
              <a:t>            </a:t>
            </a:r>
          </a:p>
        </p:txBody>
      </p:sp>
      <p:sp>
        <p:nvSpPr>
          <p:cNvPr id="8" name="Slide Number Placeholder 7">
            <a:extLst>
              <a:ext uri="{FF2B5EF4-FFF2-40B4-BE49-F238E27FC236}">
                <a16:creationId xmlns:a16="http://schemas.microsoft.com/office/drawing/2014/main" id="{8BD8E5CF-4DA6-4651-9DB0-BC1A9E8F4633}"/>
              </a:ext>
            </a:extLst>
          </p:cNvPr>
          <p:cNvSpPr>
            <a:spLocks noGrp="1"/>
          </p:cNvSpPr>
          <p:nvPr>
            <p:ph type="sldNum" sz="quarter" idx="12"/>
          </p:nvPr>
        </p:nvSpPr>
        <p:spPr/>
        <p:txBody>
          <a:bodyPr/>
          <a:lstStyle/>
          <a:p>
            <a:fld id="{844A7B69-93E2-4D34-896D-EFDD7F03AB74}" type="slidenum">
              <a:rPr lang="en-US" smtClean="0"/>
              <a:t>21</a:t>
            </a:fld>
            <a:endParaRPr lang="en-US"/>
          </a:p>
        </p:txBody>
      </p:sp>
    </p:spTree>
    <p:extLst>
      <p:ext uri="{BB962C8B-B14F-4D97-AF65-F5344CB8AC3E}">
        <p14:creationId xmlns:p14="http://schemas.microsoft.com/office/powerpoint/2010/main" val="2967568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Supplement (</a:t>
            </a: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289B232-5AFE-4E00-ACB1-61B1F7AA2191}"/>
              </a:ext>
            </a:extLst>
          </p:cNvPr>
          <p:cNvSpPr/>
          <p:nvPr/>
        </p:nvSpPr>
        <p:spPr>
          <a:xfrm>
            <a:off x="2530116" y="1624273"/>
            <a:ext cx="8894441" cy="5221429"/>
          </a:xfrm>
          <a:prstGeom prst="rect">
            <a:avLst/>
          </a:prstGeom>
        </p:spPr>
        <p:txBody>
          <a:bodyPr wrap="square">
            <a:spAutoFit/>
          </a:bodyPr>
          <a:lstStyle/>
          <a:p>
            <a:pPr marL="285750" indent="-285750">
              <a:buFont typeface="Wingdings" panose="05000000000000000000" pitchFamily="2" charset="2"/>
              <a:buChar char="§"/>
              <a:defRPr/>
            </a:pPr>
            <a:r>
              <a:rPr lang="en-US" altLang="en-US" sz="2200" dirty="0">
                <a:cs typeface="Arial" panose="020B0604020202020204" pitchFamily="34" charset="0"/>
              </a:rPr>
              <a:t>Private Insurance to supplement Original Medicare. </a:t>
            </a:r>
          </a:p>
          <a:p>
            <a:pPr>
              <a:defRPr/>
            </a:pPr>
            <a:r>
              <a:rPr lang="en-US" altLang="en-US" dirty="0">
                <a:cs typeface="Arial" panose="020B0604020202020204" pitchFamily="34" charset="0"/>
              </a:rPr>
              <a:t>	All policies are Approved &amp; regulated by WI Commissioner of Insurance.</a:t>
            </a:r>
          </a:p>
          <a:p>
            <a:pPr marL="285750" indent="-285750">
              <a:buFont typeface="Wingdings" panose="05000000000000000000" pitchFamily="2" charset="2"/>
              <a:buChar char="§"/>
              <a:defRPr/>
            </a:pPr>
            <a:endParaRPr lang="en-US" altLang="en-US" sz="2200" dirty="0">
              <a:cs typeface="Arial" panose="020B0604020202020204" pitchFamily="34" charset="0"/>
            </a:endParaRPr>
          </a:p>
          <a:p>
            <a:pPr marL="549261" lvl="2" indent="-285744">
              <a:lnSpc>
                <a:spcPct val="110000"/>
              </a:lnSpc>
              <a:buSzPct val="100000"/>
              <a:buFont typeface="Arial" panose="020B0604020202020204" pitchFamily="34" charset="0"/>
              <a:buChar char="•"/>
            </a:pPr>
            <a:r>
              <a:rPr lang="en-US" sz="2200" dirty="0"/>
              <a:t>Helps pay some health care costs that Original Medicare doesn’t cover. </a:t>
            </a:r>
          </a:p>
          <a:p>
            <a:pPr marL="549261" lvl="2" indent="-285744">
              <a:lnSpc>
                <a:spcPct val="110000"/>
              </a:lnSpc>
              <a:buSzPct val="100000"/>
              <a:buFont typeface="Arial" panose="020B0604020202020204" pitchFamily="34" charset="0"/>
              <a:buChar char="•"/>
            </a:pPr>
            <a:r>
              <a:rPr lang="en-US" sz="2200" dirty="0"/>
              <a:t>Once Medicare pays its share of Medicare-approved amounts for covered costs, then your Medigap policy pays its share.</a:t>
            </a:r>
          </a:p>
          <a:p>
            <a:pPr marL="263517" lvl="2">
              <a:lnSpc>
                <a:spcPct val="110000"/>
              </a:lnSpc>
              <a:buSzPct val="100000"/>
            </a:pPr>
            <a:endParaRPr lang="en-US" altLang="en-US" sz="2200" dirty="0">
              <a:cs typeface="Arial" panose="020B0604020202020204" pitchFamily="34" charset="0"/>
            </a:endParaRPr>
          </a:p>
          <a:p>
            <a:pPr marL="285750" indent="-285750">
              <a:lnSpc>
                <a:spcPct val="150000"/>
              </a:lnSpc>
              <a:buFont typeface="Wingdings" panose="05000000000000000000" pitchFamily="2" charset="2"/>
              <a:buChar char="§"/>
              <a:defRPr/>
            </a:pPr>
            <a:r>
              <a:rPr lang="en-US" altLang="en-US" sz="2200" dirty="0">
                <a:cs typeface="Arial" panose="020B0604020202020204" pitchFamily="34" charset="0"/>
              </a:rPr>
              <a:t>You pay a monthly premium for this type of plan</a:t>
            </a:r>
            <a:r>
              <a:rPr lang="en-US" altLang="en-US" sz="2200" i="1" dirty="0">
                <a:cs typeface="Arial" panose="020B0604020202020204" pitchFamily="34" charset="0"/>
              </a:rPr>
              <a:t>. ($125 to $350+ month)</a:t>
            </a:r>
          </a:p>
          <a:p>
            <a:pPr>
              <a:lnSpc>
                <a:spcPct val="150000"/>
              </a:lnSpc>
              <a:defRPr/>
            </a:pPr>
            <a:endParaRPr lang="en-US" altLang="en-US" sz="2200" dirty="0">
              <a:cs typeface="Arial" panose="020B0604020202020204" pitchFamily="34" charset="0"/>
            </a:endParaRPr>
          </a:p>
          <a:p>
            <a:pPr marL="285750" lvl="3" indent="-285750">
              <a:spcAft>
                <a:spcPts val="600"/>
              </a:spcAft>
              <a:buSzPct val="95000"/>
              <a:buFont typeface="Wingdings" panose="05000000000000000000" pitchFamily="2" charset="2"/>
              <a:buChar char="§"/>
              <a:defRPr/>
            </a:pPr>
            <a:r>
              <a:rPr lang="en-US" altLang="en-US" sz="2200" dirty="0">
                <a:cs typeface="Arial" panose="020B0604020202020204" pitchFamily="34" charset="0"/>
              </a:rPr>
              <a:t>Costs vary depending on insurance company, optional benefits selected, age of applicant, where applicant lives.</a:t>
            </a:r>
          </a:p>
          <a:p>
            <a:pPr marL="0" lvl="3">
              <a:spcAft>
                <a:spcPts val="600"/>
              </a:spcAft>
              <a:buSzPct val="95000"/>
              <a:defRPr/>
            </a:pPr>
            <a:endParaRPr lang="en-US" altLang="en-US" sz="2200" dirty="0">
              <a:cs typeface="Arial" panose="020B0604020202020204" pitchFamily="34" charset="0"/>
            </a:endParaRPr>
          </a:p>
          <a:p>
            <a:pPr marL="285750" lvl="3" indent="-285750">
              <a:buSzPct val="95000"/>
              <a:buFont typeface="Wingdings" panose="05000000000000000000" pitchFamily="2" charset="2"/>
              <a:buChar char="§"/>
              <a:defRPr/>
            </a:pPr>
            <a:r>
              <a:rPr lang="en-US" altLang="en-US" sz="2200" dirty="0">
                <a:cs typeface="Arial" panose="020B0604020202020204" pitchFamily="34" charset="0"/>
              </a:rPr>
              <a:t>No need to review coverage yearly.</a:t>
            </a:r>
            <a:endParaRPr lang="en-US" altLang="en-US" sz="1050" dirty="0">
              <a:cs typeface="Arial" panose="020B0604020202020204" pitchFamily="34" charset="0"/>
            </a:endParaRPr>
          </a:p>
          <a:p>
            <a:pPr marL="0" lvl="3">
              <a:buSzPct val="95000"/>
              <a:defRPr/>
            </a:pPr>
            <a:endParaRPr lang="en-US" altLang="en-US" sz="1050" dirty="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Footer Placeholder 2">
            <a:extLst>
              <a:ext uri="{FF2B5EF4-FFF2-40B4-BE49-F238E27FC236}">
                <a16:creationId xmlns:a16="http://schemas.microsoft.com/office/drawing/2014/main" id="{01954368-34AB-45AC-BDB2-64555DD76486}"/>
              </a:ext>
            </a:extLst>
          </p:cNvPr>
          <p:cNvSpPr>
            <a:spLocks noGrp="1"/>
          </p:cNvSpPr>
          <p:nvPr>
            <p:ph type="ftr" sz="quarter" idx="11"/>
          </p:nvPr>
        </p:nvSpPr>
        <p:spPr/>
        <p:txBody>
          <a:bodyPr/>
          <a:lstStyle/>
          <a:p>
            <a:r>
              <a:rPr lang="en-US" dirty="0"/>
              <a:t>           </a:t>
            </a:r>
          </a:p>
        </p:txBody>
      </p:sp>
      <p:sp>
        <p:nvSpPr>
          <p:cNvPr id="8" name="Slide Number Placeholder 7">
            <a:extLst>
              <a:ext uri="{FF2B5EF4-FFF2-40B4-BE49-F238E27FC236}">
                <a16:creationId xmlns:a16="http://schemas.microsoft.com/office/drawing/2014/main" id="{6BF7709E-C5C8-4EE3-A9A8-1F06CC11EF15}"/>
              </a:ext>
            </a:extLst>
          </p:cNvPr>
          <p:cNvSpPr>
            <a:spLocks noGrp="1"/>
          </p:cNvSpPr>
          <p:nvPr>
            <p:ph type="sldNum" sz="quarter" idx="12"/>
          </p:nvPr>
        </p:nvSpPr>
        <p:spPr/>
        <p:txBody>
          <a:bodyPr/>
          <a:lstStyle/>
          <a:p>
            <a:fld id="{844A7B69-93E2-4D34-896D-EFDD7F03AB74}" type="slidenum">
              <a:rPr lang="en-US" smtClean="0"/>
              <a:t>22</a:t>
            </a:fld>
            <a:endParaRPr lang="en-US"/>
          </a:p>
        </p:txBody>
      </p:sp>
    </p:spTree>
    <p:extLst>
      <p:ext uri="{BB962C8B-B14F-4D97-AF65-F5344CB8AC3E}">
        <p14:creationId xmlns:p14="http://schemas.microsoft.com/office/powerpoint/2010/main" val="3040637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02573848-7E0D-4353-8F8A-AF4393DCA081}"/>
              </a:ext>
            </a:extLst>
          </p:cNvPr>
          <p:cNvSpPr/>
          <p:nvPr/>
        </p:nvSpPr>
        <p:spPr>
          <a:xfrm>
            <a:off x="4038600" y="1319177"/>
            <a:ext cx="5062331" cy="584775"/>
          </a:xfrm>
          <a:prstGeom prst="rect">
            <a:avLst/>
          </a:prstGeom>
        </p:spPr>
        <p:txBody>
          <a:bodyPr wrap="square">
            <a:spAutoFit/>
          </a:bodyPr>
          <a:lstStyle/>
          <a:p>
            <a:r>
              <a:rPr lang="en-US" altLang="en-US" sz="3200" b="1" dirty="0">
                <a:latin typeface="Arial" panose="020B0604020202020204" pitchFamily="34" charset="0"/>
                <a:cs typeface="Arial" panose="020B0604020202020204" pitchFamily="34" charset="0"/>
              </a:rPr>
              <a:t>Types of Policies</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2381D4B-C21C-4D40-A5B1-9BD77A71676B}"/>
              </a:ext>
            </a:extLst>
          </p:cNvPr>
          <p:cNvSpPr/>
          <p:nvPr/>
        </p:nvSpPr>
        <p:spPr>
          <a:xfrm>
            <a:off x="2637182" y="2115133"/>
            <a:ext cx="7977809" cy="3600986"/>
          </a:xfrm>
          <a:prstGeom prst="rect">
            <a:avLst/>
          </a:prstGeom>
        </p:spPr>
        <p:txBody>
          <a:bodyPr wrap="square">
            <a:spAutoFit/>
          </a:bodyPr>
          <a:lstStyle/>
          <a:p>
            <a:pPr marL="800100" lvl="1" indent="-342900">
              <a:spcAft>
                <a:spcPts val="600"/>
              </a:spcAft>
              <a:buFont typeface="Wingdings" panose="05000000000000000000" pitchFamily="2" charset="2"/>
              <a:buChar char="§"/>
            </a:pPr>
            <a:r>
              <a:rPr lang="en-US" altLang="en-US" sz="2200" dirty="0">
                <a:cs typeface="Arial" charset="0"/>
              </a:rPr>
              <a:t>Traditional Medicare Supplement Policies</a:t>
            </a:r>
          </a:p>
          <a:p>
            <a:pPr marL="1257300" lvl="2" indent="-342900">
              <a:spcAft>
                <a:spcPts val="600"/>
              </a:spcAft>
              <a:buFont typeface="Wingdings" panose="05000000000000000000" pitchFamily="2" charset="2"/>
              <a:buChar char="§"/>
            </a:pPr>
            <a:r>
              <a:rPr lang="en-US" altLang="en-US" sz="2000" i="1" dirty="0">
                <a:cs typeface="Arial" charset="0"/>
              </a:rPr>
              <a:t>Attained Age </a:t>
            </a:r>
            <a:r>
              <a:rPr lang="en-US" altLang="en-US" sz="2000" dirty="0">
                <a:cs typeface="Arial" charset="0"/>
              </a:rPr>
              <a:t>– As you age your premiums will change to meet your age range and premiums become higher.*</a:t>
            </a:r>
          </a:p>
          <a:p>
            <a:pPr marL="1257300" lvl="2" indent="-342900">
              <a:spcAft>
                <a:spcPts val="1200"/>
              </a:spcAft>
              <a:buFont typeface="Wingdings" panose="05000000000000000000" pitchFamily="2" charset="2"/>
              <a:buChar char="§"/>
            </a:pPr>
            <a:r>
              <a:rPr lang="en-US" altLang="en-US" sz="2000" i="1" dirty="0">
                <a:cs typeface="Arial" charset="0"/>
              </a:rPr>
              <a:t>Issue Age </a:t>
            </a:r>
            <a:r>
              <a:rPr lang="en-US" altLang="en-US" sz="2000" dirty="0">
                <a:cs typeface="Arial" charset="0"/>
              </a:rPr>
              <a:t>– Premiums are set at the age you are when you buy the policy and will not increase because you get older.* Premiums may increase for other reasons. </a:t>
            </a:r>
          </a:p>
          <a:p>
            <a:pPr marL="800100" lvl="1" indent="-342900">
              <a:spcAft>
                <a:spcPts val="1200"/>
              </a:spcAft>
              <a:buFont typeface="Wingdings" panose="05000000000000000000" pitchFamily="2" charset="2"/>
              <a:buChar char="§"/>
            </a:pPr>
            <a:r>
              <a:rPr lang="en-US" altLang="en-US" sz="2200" dirty="0">
                <a:cs typeface="Arial" charset="0"/>
              </a:rPr>
              <a:t>Cost-Sharing Supplemental Policies (50% or 25% cost sharing)</a:t>
            </a:r>
          </a:p>
          <a:p>
            <a:pPr marL="800100" lvl="1" indent="-342900">
              <a:spcAft>
                <a:spcPts val="1200"/>
              </a:spcAft>
              <a:buFont typeface="Wingdings" panose="05000000000000000000" pitchFamily="2" charset="2"/>
              <a:buChar char="§"/>
            </a:pPr>
            <a:r>
              <a:rPr lang="en-US" altLang="en-US" sz="2200" dirty="0">
                <a:cs typeface="Arial" charset="0"/>
              </a:rPr>
              <a:t>High-Deductible Medicare Supplement </a:t>
            </a:r>
          </a:p>
          <a:p>
            <a:pPr marL="800100" lvl="1" indent="-342900">
              <a:buFont typeface="Wingdings" panose="05000000000000000000" pitchFamily="2" charset="2"/>
              <a:buChar char="§"/>
            </a:pPr>
            <a:r>
              <a:rPr lang="en-US" altLang="en-US" sz="2200" dirty="0">
                <a:cs typeface="Arial" charset="0"/>
              </a:rPr>
              <a:t>Medicare Select  </a:t>
            </a:r>
          </a:p>
        </p:txBody>
      </p:sp>
      <p:sp>
        <p:nvSpPr>
          <p:cNvPr id="2" name="Footer Placeholder 1">
            <a:extLst>
              <a:ext uri="{FF2B5EF4-FFF2-40B4-BE49-F238E27FC236}">
                <a16:creationId xmlns:a16="http://schemas.microsoft.com/office/drawing/2014/main" id="{F7C4DBD5-9CE5-4512-ADC6-380E0026D4E9}"/>
              </a:ext>
            </a:extLst>
          </p:cNvPr>
          <p:cNvSpPr>
            <a:spLocks noGrp="1"/>
          </p:cNvSpPr>
          <p:nvPr>
            <p:ph type="ftr" sz="quarter" idx="11"/>
          </p:nvPr>
        </p:nvSpPr>
        <p:spPr/>
        <p:txBody>
          <a:bodyPr/>
          <a:lstStyle/>
          <a:p>
            <a:r>
              <a:rPr lang="en-US" dirty="0"/>
              <a:t>            </a:t>
            </a:r>
          </a:p>
        </p:txBody>
      </p:sp>
      <p:sp>
        <p:nvSpPr>
          <p:cNvPr id="10" name="Slide Number Placeholder 9">
            <a:extLst>
              <a:ext uri="{FF2B5EF4-FFF2-40B4-BE49-F238E27FC236}">
                <a16:creationId xmlns:a16="http://schemas.microsoft.com/office/drawing/2014/main" id="{80D0B325-975B-4DFD-8AE6-BD6CE06D179A}"/>
              </a:ext>
            </a:extLst>
          </p:cNvPr>
          <p:cNvSpPr>
            <a:spLocks noGrp="1"/>
          </p:cNvSpPr>
          <p:nvPr>
            <p:ph type="sldNum" sz="quarter" idx="12"/>
          </p:nvPr>
        </p:nvSpPr>
        <p:spPr/>
        <p:txBody>
          <a:bodyPr/>
          <a:lstStyle/>
          <a:p>
            <a:fld id="{844A7B69-93E2-4D34-896D-EFDD7F03AB74}" type="slidenum">
              <a:rPr lang="en-US" smtClean="0"/>
              <a:t>23</a:t>
            </a:fld>
            <a:endParaRPr lang="en-US"/>
          </a:p>
        </p:txBody>
      </p:sp>
    </p:spTree>
    <p:extLst>
      <p:ext uri="{BB962C8B-B14F-4D97-AF65-F5344CB8AC3E}">
        <p14:creationId xmlns:p14="http://schemas.microsoft.com/office/powerpoint/2010/main" val="2753956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5DD0DC83-7224-49E2-99BE-1C58638AC856}"/>
              </a:ext>
            </a:extLst>
          </p:cNvPr>
          <p:cNvSpPr/>
          <p:nvPr/>
        </p:nvSpPr>
        <p:spPr>
          <a:xfrm>
            <a:off x="2647284" y="1474405"/>
            <a:ext cx="8424304" cy="3773341"/>
          </a:xfrm>
          <a:prstGeom prst="rect">
            <a:avLst/>
          </a:prstGeom>
        </p:spPr>
        <p:txBody>
          <a:bodyPr wrap="square">
            <a:spAutoFit/>
          </a:bodyPr>
          <a:lstStyle/>
          <a:p>
            <a:pPr marL="342900" indent="-342900" eaLnBrk="1" hangingPunct="1">
              <a:spcBef>
                <a:spcPct val="15000"/>
              </a:spcBef>
              <a:buFont typeface="Wingdings" panose="05000000000000000000" pitchFamily="2" charset="2"/>
              <a:buChar char="§"/>
            </a:pPr>
            <a:r>
              <a:rPr lang="en-US" sz="2400" b="1" dirty="0">
                <a:cs typeface="Arial" panose="020B0604020202020204" pitchFamily="34" charset="0"/>
              </a:rPr>
              <a:t>Basic Benefits:</a:t>
            </a:r>
          </a:p>
          <a:p>
            <a:pPr eaLnBrk="1" hangingPunct="1">
              <a:spcBef>
                <a:spcPct val="15000"/>
              </a:spcBef>
            </a:pPr>
            <a:r>
              <a:rPr lang="en-US" altLang="en-US" sz="2400" dirty="0"/>
              <a:t>     20% approved amount after Medicare on most services</a:t>
            </a:r>
          </a:p>
          <a:p>
            <a:pPr eaLnBrk="1" hangingPunct="1">
              <a:spcBef>
                <a:spcPct val="15000"/>
              </a:spcBef>
            </a:pPr>
            <a:r>
              <a:rPr lang="en-US" altLang="en-US" sz="2400" dirty="0"/>
              <a:t>	</a:t>
            </a:r>
          </a:p>
          <a:p>
            <a:pPr marL="342900" indent="-342900">
              <a:buFont typeface="Wingdings" panose="05000000000000000000" pitchFamily="2" charset="2"/>
              <a:buChar char="§"/>
              <a:defRPr/>
            </a:pPr>
            <a:r>
              <a:rPr lang="en-US" sz="2400" b="1" dirty="0">
                <a:cs typeface="Arial" panose="020B0604020202020204" pitchFamily="34" charset="0"/>
              </a:rPr>
              <a:t>Wisconsin Mandated Benefits:</a:t>
            </a:r>
            <a:r>
              <a:rPr lang="en-US" altLang="en-US" sz="2400" b="1" dirty="0"/>
              <a:t>: </a:t>
            </a:r>
            <a:r>
              <a:rPr lang="en-US" altLang="en-US" sz="2400" dirty="0"/>
              <a:t>Wisconsin insurance law requires that supplement polices contain certain mandated benefits. These benefits are available even when Medicare does not cover the expenses. </a:t>
            </a:r>
          </a:p>
          <a:p>
            <a:pPr>
              <a:defRPr/>
            </a:pPr>
            <a:endParaRPr lang="en-US" sz="2400" i="1" dirty="0">
              <a:cs typeface="Arial" panose="020B0604020202020204" pitchFamily="34" charset="0"/>
            </a:endParaRPr>
          </a:p>
          <a:p>
            <a:pPr>
              <a:defRPr/>
            </a:pPr>
            <a:r>
              <a:rPr lang="en-US" sz="2000" i="1" dirty="0">
                <a:cs typeface="Arial" panose="020B0604020202020204" pitchFamily="34" charset="0"/>
              </a:rPr>
              <a:t>Only applies to policies issued in Wisconsin to Wisconsin residents</a:t>
            </a:r>
          </a:p>
          <a:p>
            <a:pPr lvl="1" algn="ctr">
              <a:defRPr/>
            </a:pPr>
            <a:endParaRPr lang="en-US" sz="2000" dirty="0">
              <a:cs typeface="Arial" panose="020B0604020202020204" pitchFamily="34" charset="0"/>
            </a:endParaRPr>
          </a:p>
        </p:txBody>
      </p:sp>
      <p:sp>
        <p:nvSpPr>
          <p:cNvPr id="2" name="Footer Placeholder 1">
            <a:extLst>
              <a:ext uri="{FF2B5EF4-FFF2-40B4-BE49-F238E27FC236}">
                <a16:creationId xmlns:a16="http://schemas.microsoft.com/office/drawing/2014/main" id="{B183E982-BE16-4948-907E-4DAD16E02AC0}"/>
              </a:ext>
            </a:extLst>
          </p:cNvPr>
          <p:cNvSpPr>
            <a:spLocks noGrp="1"/>
          </p:cNvSpPr>
          <p:nvPr>
            <p:ph type="ftr" sz="quarter" idx="11"/>
          </p:nvPr>
        </p:nvSpPr>
        <p:spPr/>
        <p:txBody>
          <a:bodyPr/>
          <a:lstStyle/>
          <a:p>
            <a:r>
              <a:rPr lang="en-US" dirty="0"/>
              <a:t>         </a:t>
            </a:r>
          </a:p>
        </p:txBody>
      </p:sp>
      <p:sp>
        <p:nvSpPr>
          <p:cNvPr id="8" name="Slide Number Placeholder 7">
            <a:extLst>
              <a:ext uri="{FF2B5EF4-FFF2-40B4-BE49-F238E27FC236}">
                <a16:creationId xmlns:a16="http://schemas.microsoft.com/office/drawing/2014/main" id="{2BEFC4B6-33C5-4AA6-AACC-D7F30F938157}"/>
              </a:ext>
            </a:extLst>
          </p:cNvPr>
          <p:cNvSpPr>
            <a:spLocks noGrp="1"/>
          </p:cNvSpPr>
          <p:nvPr>
            <p:ph type="sldNum" sz="quarter" idx="12"/>
          </p:nvPr>
        </p:nvSpPr>
        <p:spPr/>
        <p:txBody>
          <a:bodyPr/>
          <a:lstStyle/>
          <a:p>
            <a:fld id="{844A7B69-93E2-4D34-896D-EFDD7F03AB74}" type="slidenum">
              <a:rPr lang="en-US" smtClean="0"/>
              <a:t>24</a:t>
            </a:fld>
            <a:endParaRPr lang="en-US"/>
          </a:p>
        </p:txBody>
      </p:sp>
    </p:spTree>
    <p:extLst>
      <p:ext uri="{BB962C8B-B14F-4D97-AF65-F5344CB8AC3E}">
        <p14:creationId xmlns:p14="http://schemas.microsoft.com/office/powerpoint/2010/main" val="3131350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2D178642-0688-413B-AAFB-7D292AE60FBA}"/>
              </a:ext>
            </a:extLst>
          </p:cNvPr>
          <p:cNvSpPr/>
          <p:nvPr/>
        </p:nvSpPr>
        <p:spPr>
          <a:xfrm>
            <a:off x="3323074" y="1534347"/>
            <a:ext cx="5373587"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Optional Riders (Benefits):</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5AFC34B-92DA-440C-9722-0457E6366C90}"/>
              </a:ext>
            </a:extLst>
          </p:cNvPr>
          <p:cNvSpPr/>
          <p:nvPr/>
        </p:nvSpPr>
        <p:spPr>
          <a:xfrm>
            <a:off x="2678654" y="2390569"/>
            <a:ext cx="8197327" cy="3847207"/>
          </a:xfrm>
          <a:prstGeom prst="rect">
            <a:avLst/>
          </a:prstGeom>
        </p:spPr>
        <p:txBody>
          <a:bodyPr wrap="square">
            <a:spAutoFit/>
          </a:bodyPr>
          <a:lstStyle/>
          <a:p>
            <a:pPr marL="342900" indent="-342900">
              <a:spcAft>
                <a:spcPts val="600"/>
              </a:spcAft>
              <a:buFont typeface="Wingdings" panose="05000000000000000000" pitchFamily="2" charset="2"/>
              <a:buChar char="§"/>
              <a:defRPr/>
            </a:pPr>
            <a:r>
              <a:rPr lang="en-US" sz="2400" dirty="0"/>
              <a:t>Part A Deductible (or Part A 50% Deductible)</a:t>
            </a:r>
          </a:p>
          <a:p>
            <a:pPr marL="342900" indent="-342900">
              <a:spcAft>
                <a:spcPts val="600"/>
              </a:spcAft>
              <a:buFont typeface="Wingdings" panose="05000000000000000000" pitchFamily="2" charset="2"/>
              <a:buChar char="§"/>
              <a:defRPr/>
            </a:pPr>
            <a:r>
              <a:rPr lang="en-US" sz="2400" dirty="0"/>
              <a:t>Part B Deductible*</a:t>
            </a:r>
            <a:endParaRPr lang="en-US" sz="2400" dirty="0">
              <a:solidFill>
                <a:srgbClr val="FF0000"/>
              </a:solidFill>
            </a:endParaRPr>
          </a:p>
          <a:p>
            <a:pPr marL="342900" indent="-342900">
              <a:spcAft>
                <a:spcPts val="600"/>
              </a:spcAft>
              <a:buFont typeface="Wingdings" panose="05000000000000000000" pitchFamily="2" charset="2"/>
              <a:buChar char="§"/>
              <a:defRPr/>
            </a:pPr>
            <a:r>
              <a:rPr lang="en-US" sz="2400" dirty="0"/>
              <a:t>Part B Copay/Coinsurance (reduces premiums)</a:t>
            </a:r>
          </a:p>
          <a:p>
            <a:pPr marL="342900" indent="-342900">
              <a:spcAft>
                <a:spcPts val="600"/>
              </a:spcAft>
              <a:buFont typeface="Wingdings" panose="05000000000000000000" pitchFamily="2" charset="2"/>
              <a:buChar char="§"/>
              <a:defRPr/>
            </a:pPr>
            <a:r>
              <a:rPr lang="en-US" sz="2400" dirty="0"/>
              <a:t>Part B Excess Charges</a:t>
            </a:r>
          </a:p>
          <a:p>
            <a:pPr marL="342900" indent="-342900">
              <a:spcAft>
                <a:spcPts val="600"/>
              </a:spcAft>
              <a:buFont typeface="Wingdings" panose="05000000000000000000" pitchFamily="2" charset="2"/>
              <a:buChar char="§"/>
              <a:defRPr/>
            </a:pPr>
            <a:r>
              <a:rPr lang="en-US" sz="2400" dirty="0"/>
              <a:t>Additional Home Health (up to 365 visits per year)</a:t>
            </a:r>
          </a:p>
          <a:p>
            <a:pPr marL="342900" indent="-342900">
              <a:spcAft>
                <a:spcPts val="1800"/>
              </a:spcAft>
              <a:buFont typeface="Wingdings" panose="05000000000000000000" pitchFamily="2" charset="2"/>
              <a:buChar char="§"/>
              <a:defRPr/>
            </a:pPr>
            <a:r>
              <a:rPr lang="en-US" sz="2400" dirty="0"/>
              <a:t>Emergency Foreign Travel </a:t>
            </a:r>
          </a:p>
          <a:p>
            <a:pPr>
              <a:spcAft>
                <a:spcPts val="600"/>
              </a:spcAft>
              <a:defRPr/>
            </a:pPr>
            <a:r>
              <a:rPr lang="en-US" sz="2000" dirty="0"/>
              <a:t>*</a:t>
            </a:r>
            <a:r>
              <a:rPr lang="en-US" sz="2000" i="1" dirty="0"/>
              <a:t>As of January 1, 2020 the Part B Deductible rider is no longer an option for people newly eligible for Medicare. (Still available for those eligible prior to 1/1/20.)</a:t>
            </a:r>
          </a:p>
        </p:txBody>
      </p:sp>
      <p:sp>
        <p:nvSpPr>
          <p:cNvPr id="5" name="Footer Placeholder 4">
            <a:extLst>
              <a:ext uri="{FF2B5EF4-FFF2-40B4-BE49-F238E27FC236}">
                <a16:creationId xmlns:a16="http://schemas.microsoft.com/office/drawing/2014/main" id="{912359B4-EB09-41BB-B490-2DE053030431}"/>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533B00A0-58A5-43DD-A263-17157EA943DD}"/>
              </a:ext>
            </a:extLst>
          </p:cNvPr>
          <p:cNvSpPr>
            <a:spLocks noGrp="1"/>
          </p:cNvSpPr>
          <p:nvPr>
            <p:ph type="sldNum" sz="quarter" idx="12"/>
          </p:nvPr>
        </p:nvSpPr>
        <p:spPr/>
        <p:txBody>
          <a:bodyPr/>
          <a:lstStyle/>
          <a:p>
            <a:fld id="{844A7B69-93E2-4D34-896D-EFDD7F03AB74}" type="slidenum">
              <a:rPr lang="en-US" smtClean="0"/>
              <a:t>25</a:t>
            </a:fld>
            <a:endParaRPr lang="en-US"/>
          </a:p>
        </p:txBody>
      </p:sp>
    </p:spTree>
    <p:extLst>
      <p:ext uri="{BB962C8B-B14F-4D97-AF65-F5344CB8AC3E}">
        <p14:creationId xmlns:p14="http://schemas.microsoft.com/office/powerpoint/2010/main" val="2677508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2D178642-0688-413B-AAFB-7D292AE60FBA}"/>
              </a:ext>
            </a:extLst>
          </p:cNvPr>
          <p:cNvSpPr/>
          <p:nvPr/>
        </p:nvSpPr>
        <p:spPr>
          <a:xfrm>
            <a:off x="1899138" y="1534347"/>
            <a:ext cx="9855539" cy="5509200"/>
          </a:xfrm>
          <a:prstGeom prst="rect">
            <a:avLst/>
          </a:prstGeom>
        </p:spPr>
        <p:txBody>
          <a:bodyPr wrap="square">
            <a:spAutoFit/>
          </a:bodyPr>
          <a:lstStyle/>
          <a:p>
            <a:pPr algn="ctr"/>
            <a:r>
              <a:rPr lang="en-US" sz="3200" b="1" dirty="0">
                <a:cs typeface="Arial" panose="020B0604020202020204" pitchFamily="34" charset="0"/>
              </a:rPr>
              <a:t>Office of the Commissioner of Insurance of Wisconsin </a:t>
            </a:r>
            <a:r>
              <a:rPr lang="en-US" sz="3200" dirty="0">
                <a:cs typeface="Arial" panose="020B0604020202020204" pitchFamily="34" charset="0"/>
              </a:rPr>
              <a:t>(OCI) </a:t>
            </a:r>
          </a:p>
          <a:p>
            <a:pPr marL="457200" indent="-457200">
              <a:buFont typeface="Arial" panose="020B0604020202020204" pitchFamily="34" charset="0"/>
              <a:buChar char="•"/>
            </a:pPr>
            <a:r>
              <a:rPr lang="en-US" sz="2400" u="none" strike="noStrike" dirty="0">
                <a:effectLst/>
                <a:latin typeface="OpenSans-Regular"/>
              </a:rPr>
              <a:t>2021 Medicare Supplement Insurance Policies List </a:t>
            </a:r>
            <a:r>
              <a:rPr lang="en-US" sz="2400" dirty="0">
                <a:effectLst/>
                <a:latin typeface="OpenSans-Regular"/>
              </a:rPr>
              <a:t> </a:t>
            </a:r>
            <a:r>
              <a:rPr lang="en-US" sz="2400" b="0" i="0" dirty="0">
                <a:solidFill>
                  <a:srgbClr val="222222"/>
                </a:solidFill>
                <a:effectLst/>
                <a:latin typeface="OpenSans-Regular"/>
              </a:rPr>
              <a:t>(companies selling Medicare supplement policies in Wisconsin)</a:t>
            </a:r>
          </a:p>
          <a:p>
            <a:pPr marL="457200" indent="-457200">
              <a:buFont typeface="Arial" panose="020B0604020202020204" pitchFamily="34" charset="0"/>
              <a:buChar char="•"/>
            </a:pPr>
            <a:endParaRPr lang="en-US" sz="2400" dirty="0">
              <a:solidFill>
                <a:srgbClr val="222222"/>
              </a:solidFill>
              <a:latin typeface="OpenSans-Regular"/>
              <a:cs typeface="Arial" panose="020B0604020202020204" pitchFamily="34" charset="0"/>
            </a:endParaRPr>
          </a:p>
          <a:p>
            <a:pPr marL="457200" indent="-457200">
              <a:buFont typeface="Arial" panose="020B0604020202020204" pitchFamily="34" charset="0"/>
              <a:buChar char="•"/>
            </a:pPr>
            <a:r>
              <a:rPr lang="en-US" sz="2400" dirty="0"/>
              <a:t>Guide to Health Insurance for People with Medicare in Wisconsin</a:t>
            </a:r>
            <a:endParaRPr lang="en-US" sz="2400" b="1" dirty="0">
              <a:cs typeface="Arial" panose="020B0604020202020204" pitchFamily="34" charset="0"/>
            </a:endParaRPr>
          </a:p>
          <a:p>
            <a:endParaRPr lang="en-US" sz="2400" b="1" dirty="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hlinkClick r:id="rId4"/>
            </a:endParaRPr>
          </a:p>
          <a:p>
            <a:pPr algn="ctr"/>
            <a:endParaRPr lang="en-US" sz="2400" b="1" dirty="0">
              <a:latin typeface="Arial" panose="020B0604020202020204" pitchFamily="34" charset="0"/>
              <a:cs typeface="Arial" panose="020B0604020202020204" pitchFamily="34" charset="0"/>
              <a:hlinkClick r:id="rId4"/>
            </a:endParaRPr>
          </a:p>
          <a:p>
            <a:pPr algn="ctr"/>
            <a:r>
              <a:rPr lang="en-US" sz="2400" b="1" dirty="0">
                <a:latin typeface="Arial" panose="020B0604020202020204" pitchFamily="34" charset="0"/>
                <a:cs typeface="Arial" panose="020B0604020202020204" pitchFamily="34" charset="0"/>
                <a:hlinkClick r:id="rId4"/>
              </a:rPr>
              <a:t>www.oci.wi.gov</a:t>
            </a:r>
            <a:r>
              <a:rPr lang="en-US" sz="2400" b="1" dirty="0">
                <a:latin typeface="Arial" panose="020B0604020202020204" pitchFamily="34" charset="0"/>
                <a:cs typeface="Arial" panose="020B0604020202020204" pitchFamily="34" charset="0"/>
              </a:rPr>
              <a:t> or 1-800-236-8517</a:t>
            </a:r>
          </a:p>
          <a:p>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912359B4-EB09-41BB-B490-2DE053030431}"/>
              </a:ext>
            </a:extLst>
          </p:cNvPr>
          <p:cNvSpPr>
            <a:spLocks noGrp="1"/>
          </p:cNvSpPr>
          <p:nvPr>
            <p:ph type="ftr" sz="quarter" idx="11"/>
          </p:nvPr>
        </p:nvSpPr>
        <p:spPr>
          <a:xfrm>
            <a:off x="1563757" y="6069496"/>
            <a:ext cx="8110330" cy="651979"/>
          </a:xfrm>
        </p:spPr>
        <p:txBody>
          <a:bodyPr/>
          <a:lstStyle/>
          <a:p>
            <a:r>
              <a:rPr lang="en-US" sz="1400" b="0" i="0" dirty="0">
                <a:solidFill>
                  <a:srgbClr val="222222"/>
                </a:solidFill>
                <a:effectLst/>
                <a:latin typeface="OpenSans-Regular"/>
              </a:rPr>
              <a:t>OCI's mission is to </a:t>
            </a:r>
            <a:r>
              <a:rPr lang="en-US" sz="1400" b="1" i="0" dirty="0">
                <a:solidFill>
                  <a:srgbClr val="222222"/>
                </a:solidFill>
                <a:effectLst/>
                <a:latin typeface="OpenSans-Regular"/>
              </a:rPr>
              <a:t>protect</a:t>
            </a:r>
            <a:r>
              <a:rPr lang="en-US" sz="1400" b="0" i="0" dirty="0">
                <a:solidFill>
                  <a:srgbClr val="222222"/>
                </a:solidFill>
                <a:effectLst/>
                <a:latin typeface="OpenSans-Regular"/>
              </a:rPr>
              <a:t> and </a:t>
            </a:r>
            <a:r>
              <a:rPr lang="en-US" sz="1400" b="1" i="0" dirty="0">
                <a:solidFill>
                  <a:srgbClr val="222222"/>
                </a:solidFill>
                <a:effectLst/>
                <a:latin typeface="OpenSans-Regular"/>
              </a:rPr>
              <a:t>educate</a:t>
            </a:r>
            <a:r>
              <a:rPr lang="en-US" sz="1400" b="0" i="0" dirty="0">
                <a:solidFill>
                  <a:srgbClr val="222222"/>
                </a:solidFill>
                <a:effectLst/>
                <a:latin typeface="OpenSans-Regular"/>
              </a:rPr>
              <a:t> Wisconsin </a:t>
            </a:r>
            <a:r>
              <a:rPr lang="en-US" sz="1400" b="1" i="0" dirty="0">
                <a:solidFill>
                  <a:srgbClr val="222222"/>
                </a:solidFill>
                <a:effectLst/>
                <a:latin typeface="OpenSans-Regular"/>
              </a:rPr>
              <a:t>consumers</a:t>
            </a:r>
            <a:r>
              <a:rPr lang="en-US" sz="1400" b="0" i="0" dirty="0">
                <a:solidFill>
                  <a:srgbClr val="222222"/>
                </a:solidFill>
                <a:effectLst/>
                <a:latin typeface="OpenSans-Regular"/>
              </a:rPr>
              <a:t> by </a:t>
            </a:r>
            <a:r>
              <a:rPr lang="en-US" sz="1400" b="1" i="0" dirty="0">
                <a:solidFill>
                  <a:srgbClr val="222222"/>
                </a:solidFill>
                <a:effectLst/>
                <a:latin typeface="OpenSans-Regular"/>
              </a:rPr>
              <a:t>maintaining</a:t>
            </a:r>
            <a:r>
              <a:rPr lang="en-US" sz="1400" b="0" i="0" dirty="0">
                <a:solidFill>
                  <a:srgbClr val="222222"/>
                </a:solidFill>
                <a:effectLst/>
                <a:latin typeface="OpenSans-Regular"/>
              </a:rPr>
              <a:t> and </a:t>
            </a:r>
            <a:r>
              <a:rPr lang="en-US" sz="1400" b="1" i="0" dirty="0">
                <a:solidFill>
                  <a:srgbClr val="222222"/>
                </a:solidFill>
                <a:effectLst/>
                <a:latin typeface="OpenSans-Regular"/>
              </a:rPr>
              <a:t>promoting</a:t>
            </a:r>
            <a:r>
              <a:rPr lang="en-US" sz="1400" b="0" i="0" dirty="0">
                <a:solidFill>
                  <a:srgbClr val="222222"/>
                </a:solidFill>
                <a:effectLst/>
                <a:latin typeface="OpenSans-Regular"/>
              </a:rPr>
              <a:t> a strong insurance </a:t>
            </a:r>
            <a:r>
              <a:rPr lang="en-US" sz="1400" b="1" i="0" dirty="0">
                <a:solidFill>
                  <a:srgbClr val="222222"/>
                </a:solidFill>
                <a:effectLst/>
                <a:latin typeface="OpenSans-Regular"/>
              </a:rPr>
              <a:t>industry</a:t>
            </a:r>
            <a:r>
              <a:rPr lang="en-US" sz="1400" b="0" i="0" dirty="0">
                <a:solidFill>
                  <a:srgbClr val="222222"/>
                </a:solidFill>
                <a:effectLst/>
                <a:latin typeface="OpenSans-Regular"/>
              </a:rPr>
              <a:t>.</a:t>
            </a:r>
            <a:endParaRPr lang="en-US" sz="1400" b="1" dirty="0">
              <a:cs typeface="Arial" panose="020B0604020202020204" pitchFamily="34" charset="0"/>
            </a:endParaRPr>
          </a:p>
          <a:p>
            <a:r>
              <a:rPr lang="en-US" dirty="0"/>
              <a:t>         </a:t>
            </a:r>
          </a:p>
        </p:txBody>
      </p:sp>
      <p:sp>
        <p:nvSpPr>
          <p:cNvPr id="6" name="Slide Number Placeholder 5">
            <a:extLst>
              <a:ext uri="{FF2B5EF4-FFF2-40B4-BE49-F238E27FC236}">
                <a16:creationId xmlns:a16="http://schemas.microsoft.com/office/drawing/2014/main" id="{533B00A0-58A5-43DD-A263-17157EA943DD}"/>
              </a:ext>
            </a:extLst>
          </p:cNvPr>
          <p:cNvSpPr>
            <a:spLocks noGrp="1"/>
          </p:cNvSpPr>
          <p:nvPr>
            <p:ph type="sldNum" sz="quarter" idx="12"/>
          </p:nvPr>
        </p:nvSpPr>
        <p:spPr/>
        <p:txBody>
          <a:bodyPr/>
          <a:lstStyle/>
          <a:p>
            <a:fld id="{844A7B69-93E2-4D34-896D-EFDD7F03AB74}" type="slidenum">
              <a:rPr lang="en-US" smtClean="0"/>
              <a:t>26</a:t>
            </a:fld>
            <a:endParaRPr lang="en-US"/>
          </a:p>
        </p:txBody>
      </p:sp>
      <p:pic>
        <p:nvPicPr>
          <p:cNvPr id="9" name="Picture 8">
            <a:extLst>
              <a:ext uri="{FF2B5EF4-FFF2-40B4-BE49-F238E27FC236}">
                <a16:creationId xmlns:a16="http://schemas.microsoft.com/office/drawing/2014/main" id="{8C2DC4D9-85D1-46E7-A47C-5A65B2886C2E}"/>
              </a:ext>
            </a:extLst>
          </p:cNvPr>
          <p:cNvPicPr>
            <a:picLocks noChangeAspect="1"/>
          </p:cNvPicPr>
          <p:nvPr/>
        </p:nvPicPr>
        <p:blipFill>
          <a:blip r:embed="rId5"/>
          <a:stretch>
            <a:fillRect/>
          </a:stretch>
        </p:blipFill>
        <p:spPr>
          <a:xfrm>
            <a:off x="3670853" y="4148500"/>
            <a:ext cx="4434168" cy="1481797"/>
          </a:xfrm>
          <a:prstGeom prst="rect">
            <a:avLst/>
          </a:prstGeom>
        </p:spPr>
      </p:pic>
    </p:spTree>
    <p:extLst>
      <p:ext uri="{BB962C8B-B14F-4D97-AF65-F5344CB8AC3E}">
        <p14:creationId xmlns:p14="http://schemas.microsoft.com/office/powerpoint/2010/main" val="768727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536A8B2A-E543-48DD-8742-9C35993B988C}"/>
              </a:ext>
            </a:extLst>
          </p:cNvPr>
          <p:cNvSpPr/>
          <p:nvPr/>
        </p:nvSpPr>
        <p:spPr>
          <a:xfrm>
            <a:off x="2745884" y="1277757"/>
            <a:ext cx="6700232" cy="538609"/>
          </a:xfrm>
          <a:prstGeom prst="rect">
            <a:avLst/>
          </a:prstGeom>
        </p:spPr>
        <p:txBody>
          <a:bodyPr wrap="none">
            <a:spAutoFit/>
          </a:bodyPr>
          <a:lstStyle/>
          <a:p>
            <a:r>
              <a:rPr lang="en-US" sz="2900" b="1" dirty="0">
                <a:latin typeface="Arial" panose="020B0604020202020204" pitchFamily="34" charset="0"/>
                <a:cs typeface="Arial" panose="020B0604020202020204" pitchFamily="34" charset="0"/>
              </a:rPr>
              <a:t>When You Can Buy a </a:t>
            </a:r>
            <a:r>
              <a:rPr lang="en-US" sz="2900" b="1" dirty="0" err="1">
                <a:latin typeface="Arial" panose="020B0604020202020204" pitchFamily="34" charset="0"/>
                <a:cs typeface="Arial" panose="020B0604020202020204" pitchFamily="34" charset="0"/>
              </a:rPr>
              <a:t>Medigap</a:t>
            </a:r>
            <a:r>
              <a:rPr lang="en-US" sz="2900" b="1" dirty="0">
                <a:latin typeface="Arial" panose="020B0604020202020204" pitchFamily="34" charset="0"/>
                <a:cs typeface="Arial" panose="020B0604020202020204" pitchFamily="34" charset="0"/>
              </a:rPr>
              <a:t> Policy</a:t>
            </a:r>
          </a:p>
        </p:txBody>
      </p:sp>
      <p:sp>
        <p:nvSpPr>
          <p:cNvPr id="3" name="Rectangle 2">
            <a:extLst>
              <a:ext uri="{FF2B5EF4-FFF2-40B4-BE49-F238E27FC236}">
                <a16:creationId xmlns:a16="http://schemas.microsoft.com/office/drawing/2014/main" id="{172B04E8-40A3-4072-BB2C-C19056BAC799}"/>
              </a:ext>
            </a:extLst>
          </p:cNvPr>
          <p:cNvSpPr/>
          <p:nvPr/>
        </p:nvSpPr>
        <p:spPr>
          <a:xfrm>
            <a:off x="2653119" y="1915895"/>
            <a:ext cx="7620000" cy="1400383"/>
          </a:xfrm>
          <a:prstGeom prst="rect">
            <a:avLst/>
          </a:prstGeom>
        </p:spPr>
        <p:txBody>
          <a:bodyPr wrap="square">
            <a:spAutoFit/>
          </a:bodyPr>
          <a:lstStyle/>
          <a:p>
            <a:pPr marL="285750" indent="-285750">
              <a:spcAft>
                <a:spcPts val="600"/>
              </a:spcAft>
              <a:buFont typeface="Wingdings" panose="05000000000000000000" pitchFamily="2" charset="2"/>
              <a:buChar char="§"/>
              <a:defRPr/>
            </a:pPr>
            <a:r>
              <a:rPr lang="en-US" sz="2000" dirty="0">
                <a:solidFill>
                  <a:srgbClr val="000000"/>
                </a:solidFill>
              </a:rPr>
              <a:t>Your one-time 6-month Open Enrollment Period </a:t>
            </a:r>
            <a:r>
              <a:rPr lang="en-US" sz="2000" b="1" dirty="0">
                <a:solidFill>
                  <a:srgbClr val="000000"/>
                </a:solidFill>
              </a:rPr>
              <a:t>(OEP) </a:t>
            </a:r>
            <a:r>
              <a:rPr lang="en-US" sz="2000" dirty="0">
                <a:solidFill>
                  <a:srgbClr val="000000"/>
                </a:solidFill>
              </a:rPr>
              <a:t>begins when you’re 65 or older and enrolled in Part B. </a:t>
            </a:r>
          </a:p>
          <a:p>
            <a:pPr marL="285750" indent="-285750">
              <a:buFont typeface="Wingdings" panose="05000000000000000000" pitchFamily="2" charset="2"/>
              <a:buChar char="§"/>
              <a:defRPr/>
            </a:pPr>
            <a:r>
              <a:rPr lang="en-US" sz="2000" dirty="0">
                <a:solidFill>
                  <a:srgbClr val="000000"/>
                </a:solidFill>
              </a:rPr>
              <a:t>May buy a </a:t>
            </a:r>
            <a:r>
              <a:rPr lang="en-US" sz="2000" dirty="0" err="1">
                <a:solidFill>
                  <a:srgbClr val="000000"/>
                </a:solidFill>
              </a:rPr>
              <a:t>Medigap</a:t>
            </a:r>
            <a:r>
              <a:rPr lang="en-US" sz="2000" dirty="0">
                <a:solidFill>
                  <a:srgbClr val="000000"/>
                </a:solidFill>
              </a:rPr>
              <a:t> policy any time an insurance company will sell you one.</a:t>
            </a:r>
          </a:p>
        </p:txBody>
      </p:sp>
      <p:graphicFrame>
        <p:nvGraphicFramePr>
          <p:cNvPr id="8" name="Table 7" title="table showing value in enrolling in Medigap during Medigap OEP">
            <a:extLst>
              <a:ext uri="{FF2B5EF4-FFF2-40B4-BE49-F238E27FC236}">
                <a16:creationId xmlns:a16="http://schemas.microsoft.com/office/drawing/2014/main" id="{8166DF21-5823-44E9-BBFA-77DCC03C299E}"/>
              </a:ext>
            </a:extLst>
          </p:cNvPr>
          <p:cNvGraphicFramePr>
            <a:graphicFrameLocks noGrp="1"/>
          </p:cNvGraphicFramePr>
          <p:nvPr>
            <p:extLst>
              <p:ext uri="{D42A27DB-BD31-4B8C-83A1-F6EECF244321}">
                <p14:modId xmlns:p14="http://schemas.microsoft.com/office/powerpoint/2010/main" val="2858739472"/>
              </p:ext>
            </p:extLst>
          </p:nvPr>
        </p:nvGraphicFramePr>
        <p:xfrm>
          <a:off x="2745884" y="3415807"/>
          <a:ext cx="7162800" cy="269748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96240">
                <a:tc>
                  <a:txBody>
                    <a:bodyPr/>
                    <a:lstStyle/>
                    <a:p>
                      <a:pPr algn="ctr"/>
                      <a:r>
                        <a:rPr lang="en-US" sz="2000" baseline="0" dirty="0"/>
                        <a:t>During Your Medigap OEP</a:t>
                      </a:r>
                      <a:endParaRPr lang="en-US" sz="2000" dirty="0"/>
                    </a:p>
                  </a:txBody>
                  <a:tcPr>
                    <a:solidFill>
                      <a:schemeClr val="tx2"/>
                    </a:solidFill>
                  </a:tcPr>
                </a:tc>
                <a:tc>
                  <a:txBody>
                    <a:bodyPr/>
                    <a:lstStyle/>
                    <a:p>
                      <a:pPr algn="ctr"/>
                      <a:r>
                        <a:rPr lang="en-US" sz="2000" dirty="0"/>
                        <a:t>NOT During Your Medigap OEP</a:t>
                      </a:r>
                    </a:p>
                  </a:txBody>
                  <a:tcPr>
                    <a:solidFill>
                      <a:schemeClr val="tx2"/>
                    </a:solidFill>
                  </a:tcPr>
                </a:tc>
                <a:extLst>
                  <a:ext uri="{0D108BD9-81ED-4DB2-BD59-A6C34878D82A}">
                    <a16:rowId xmlns:a16="http://schemas.microsoft.com/office/drawing/2014/main" val="10000"/>
                  </a:ext>
                </a:extLst>
              </a:tr>
              <a:tr h="660400">
                <a:tc>
                  <a:txBody>
                    <a:bodyPr/>
                    <a:lstStyle/>
                    <a:p>
                      <a:r>
                        <a:rPr lang="en-US" sz="1900" dirty="0"/>
                        <a:t>Best time to buy</a:t>
                      </a:r>
                    </a:p>
                  </a:txBody>
                  <a:tcPr/>
                </a:tc>
                <a:tc>
                  <a:txBody>
                    <a:bodyPr/>
                    <a:lstStyle/>
                    <a:p>
                      <a:r>
                        <a:rPr lang="en-US" sz="1900" dirty="0"/>
                        <a:t>May have waiting</a:t>
                      </a:r>
                      <a:r>
                        <a:rPr lang="en-US" sz="1900" baseline="0" dirty="0"/>
                        <a:t> period for </a:t>
                      </a:r>
                      <a:r>
                        <a:rPr lang="en-US" sz="1900" dirty="0"/>
                        <a:t>preexisting</a:t>
                      </a:r>
                      <a:r>
                        <a:rPr lang="en-US" sz="1900" baseline="0" dirty="0"/>
                        <a:t> conditions</a:t>
                      </a:r>
                      <a:endParaRPr lang="en-US" sz="1900" dirty="0"/>
                    </a:p>
                  </a:txBody>
                  <a:tcPr/>
                </a:tc>
                <a:extLst>
                  <a:ext uri="{0D108BD9-81ED-4DB2-BD59-A6C34878D82A}">
                    <a16:rowId xmlns:a16="http://schemas.microsoft.com/office/drawing/2014/main" val="10001"/>
                  </a:ext>
                </a:extLst>
              </a:tr>
              <a:tr h="372945">
                <a:tc>
                  <a:txBody>
                    <a:bodyPr/>
                    <a:lstStyle/>
                    <a:p>
                      <a:r>
                        <a:rPr lang="en-US" sz="1900" dirty="0"/>
                        <a:t>Guaranteed Issue Period</a:t>
                      </a:r>
                    </a:p>
                  </a:txBody>
                  <a:tcPr/>
                </a:tc>
                <a:tc>
                  <a:txBody>
                    <a:bodyPr/>
                    <a:lstStyle/>
                    <a:p>
                      <a:r>
                        <a:rPr lang="en-US" sz="1900" dirty="0"/>
                        <a:t>May cost more</a:t>
                      </a:r>
                    </a:p>
                  </a:txBody>
                  <a:tcPr/>
                </a:tc>
                <a:extLst>
                  <a:ext uri="{0D108BD9-81ED-4DB2-BD59-A6C34878D82A}">
                    <a16:rowId xmlns:a16="http://schemas.microsoft.com/office/drawing/2014/main" val="10002"/>
                  </a:ext>
                </a:extLst>
              </a:tr>
              <a:tr h="1229360">
                <a:tc>
                  <a:txBody>
                    <a:bodyPr/>
                    <a:lstStyle/>
                    <a:p>
                      <a:r>
                        <a:rPr lang="en-US" sz="1900" dirty="0"/>
                        <a:t>Companies must sell to</a:t>
                      </a:r>
                      <a:r>
                        <a:rPr lang="en-US" sz="1900" baseline="0" dirty="0"/>
                        <a:t> you any policy they sell for the same price even if you have a pre-existing condition</a:t>
                      </a:r>
                      <a:endParaRPr lang="en-US" sz="1900" dirty="0"/>
                    </a:p>
                  </a:txBody>
                  <a:tcPr/>
                </a:tc>
                <a:tc>
                  <a:txBody>
                    <a:bodyPr/>
                    <a:lstStyle/>
                    <a:p>
                      <a:r>
                        <a:rPr lang="en-US" sz="1900" dirty="0"/>
                        <a:t>Companies can deny</a:t>
                      </a:r>
                      <a:r>
                        <a:rPr lang="en-US" sz="1900" baseline="0" dirty="0"/>
                        <a:t> coverage</a:t>
                      </a:r>
                      <a:endParaRPr lang="en-US" sz="1900" dirty="0"/>
                    </a:p>
                  </a:txBody>
                  <a:tcPr/>
                </a:tc>
                <a:extLst>
                  <a:ext uri="{0D108BD9-81ED-4DB2-BD59-A6C34878D82A}">
                    <a16:rowId xmlns:a16="http://schemas.microsoft.com/office/drawing/2014/main" val="10003"/>
                  </a:ext>
                </a:extLst>
              </a:tr>
            </a:tbl>
          </a:graphicData>
        </a:graphic>
      </p:graphicFrame>
      <p:sp>
        <p:nvSpPr>
          <p:cNvPr id="9" name="Footer Placeholder 8">
            <a:extLst>
              <a:ext uri="{FF2B5EF4-FFF2-40B4-BE49-F238E27FC236}">
                <a16:creationId xmlns:a16="http://schemas.microsoft.com/office/drawing/2014/main" id="{C83A5A38-7ACF-4A6C-B078-7118F1952F4D}"/>
              </a:ext>
            </a:extLst>
          </p:cNvPr>
          <p:cNvSpPr>
            <a:spLocks noGrp="1"/>
          </p:cNvSpPr>
          <p:nvPr>
            <p:ph type="ftr" sz="quarter" idx="11"/>
          </p:nvPr>
        </p:nvSpPr>
        <p:spPr/>
        <p:txBody>
          <a:bodyPr/>
          <a:lstStyle/>
          <a:p>
            <a:r>
              <a:rPr lang="en-US" dirty="0"/>
              <a:t>          </a:t>
            </a:r>
          </a:p>
        </p:txBody>
      </p:sp>
      <p:sp>
        <p:nvSpPr>
          <p:cNvPr id="10" name="Slide Number Placeholder 9">
            <a:extLst>
              <a:ext uri="{FF2B5EF4-FFF2-40B4-BE49-F238E27FC236}">
                <a16:creationId xmlns:a16="http://schemas.microsoft.com/office/drawing/2014/main" id="{FB55E74C-B188-4549-B466-DE694BA8D5DC}"/>
              </a:ext>
            </a:extLst>
          </p:cNvPr>
          <p:cNvSpPr>
            <a:spLocks noGrp="1"/>
          </p:cNvSpPr>
          <p:nvPr>
            <p:ph type="sldNum" sz="quarter" idx="12"/>
          </p:nvPr>
        </p:nvSpPr>
        <p:spPr/>
        <p:txBody>
          <a:bodyPr/>
          <a:lstStyle/>
          <a:p>
            <a:fld id="{844A7B69-93E2-4D34-896D-EFDD7F03AB74}" type="slidenum">
              <a:rPr lang="en-US" smtClean="0"/>
              <a:t>27</a:t>
            </a:fld>
            <a:endParaRPr lang="en-US"/>
          </a:p>
        </p:txBody>
      </p:sp>
    </p:spTree>
    <p:extLst>
      <p:ext uri="{BB962C8B-B14F-4D97-AF65-F5344CB8AC3E}">
        <p14:creationId xmlns:p14="http://schemas.microsoft.com/office/powerpoint/2010/main" val="2319328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FDF57E1A-AB61-43AB-A6D6-D6E76884823B}"/>
              </a:ext>
            </a:extLst>
          </p:cNvPr>
          <p:cNvSpPr/>
          <p:nvPr/>
        </p:nvSpPr>
        <p:spPr>
          <a:xfrm>
            <a:off x="4259729" y="1401352"/>
            <a:ext cx="4350871"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Steps to Buy a Policy</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7E7D924-DA45-4F36-A57D-80BC22B2D037}"/>
              </a:ext>
            </a:extLst>
          </p:cNvPr>
          <p:cNvSpPr/>
          <p:nvPr/>
        </p:nvSpPr>
        <p:spPr>
          <a:xfrm>
            <a:off x="2676938" y="2507559"/>
            <a:ext cx="8441635" cy="3600986"/>
          </a:xfrm>
          <a:prstGeom prst="rect">
            <a:avLst/>
          </a:prstGeom>
        </p:spPr>
        <p:txBody>
          <a:bodyPr wrap="square">
            <a:spAutoFit/>
          </a:bodyPr>
          <a:lstStyle/>
          <a:p>
            <a:pPr marL="342900" indent="-342900">
              <a:spcAft>
                <a:spcPts val="1200"/>
              </a:spcAft>
              <a:buFont typeface="Wingdings" panose="05000000000000000000" pitchFamily="2" charset="2"/>
              <a:buChar char="§"/>
              <a:defRPr/>
            </a:pPr>
            <a:r>
              <a:rPr lang="en-US" sz="2200" dirty="0"/>
              <a:t>STEP 1:	Decide which benefits (riders) you want, then decide 			which of the Medigap policies meets your needs.</a:t>
            </a:r>
          </a:p>
          <a:p>
            <a:pPr marL="342900" indent="-342900">
              <a:spcAft>
                <a:spcPts val="1200"/>
              </a:spcAft>
              <a:buFont typeface="Wingdings" panose="05000000000000000000" pitchFamily="2" charset="2"/>
              <a:buChar char="§"/>
              <a:defRPr/>
            </a:pPr>
            <a:r>
              <a:rPr lang="en-US" sz="2200" dirty="0"/>
              <a:t>STEP 2: 	Find out which insurance companies sell </a:t>
            </a:r>
            <a:r>
              <a:rPr lang="en-US" sz="2200" dirty="0" err="1"/>
              <a:t>Medigap</a:t>
            </a:r>
            <a:r>
              <a:rPr lang="en-US" sz="2200" dirty="0"/>
              <a:t> 			policies in your state. </a:t>
            </a:r>
          </a:p>
          <a:p>
            <a:pPr marL="342900" indent="-342900">
              <a:spcAft>
                <a:spcPts val="1200"/>
              </a:spcAft>
              <a:buFont typeface="Wingdings" panose="05000000000000000000" pitchFamily="2" charset="2"/>
              <a:buChar char="§"/>
              <a:defRPr/>
            </a:pPr>
            <a:r>
              <a:rPr lang="en-US" sz="2200" dirty="0"/>
              <a:t>STEP 3: 	Call the insurance companies (or insurance agent) that 			sell the </a:t>
            </a:r>
            <a:r>
              <a:rPr lang="en-US" sz="2200" dirty="0" err="1"/>
              <a:t>Medigap</a:t>
            </a:r>
            <a:r>
              <a:rPr lang="en-US" sz="2200" dirty="0"/>
              <a:t> policies you’re interested in and 			compare costs.</a:t>
            </a:r>
          </a:p>
          <a:p>
            <a:pPr marL="342900" indent="-342900">
              <a:buFont typeface="Wingdings" panose="05000000000000000000" pitchFamily="2" charset="2"/>
              <a:buChar char="§"/>
              <a:defRPr/>
            </a:pPr>
            <a:r>
              <a:rPr lang="en-US" sz="2200" dirty="0"/>
              <a:t>STEP 4:	Buy the </a:t>
            </a:r>
            <a:r>
              <a:rPr lang="en-US" sz="2200" dirty="0" err="1"/>
              <a:t>Medigap</a:t>
            </a:r>
            <a:r>
              <a:rPr lang="en-US" sz="2200" dirty="0"/>
              <a:t> policy. </a:t>
            </a:r>
          </a:p>
          <a:p>
            <a:pPr marL="342900" indent="-342900">
              <a:buFont typeface="Wingdings" panose="05000000000000000000" pitchFamily="2" charset="2"/>
              <a:buChar char="§"/>
              <a:defRPr/>
            </a:pPr>
            <a:endParaRPr lang="en-US" sz="2200" dirty="0"/>
          </a:p>
        </p:txBody>
      </p:sp>
      <p:sp>
        <p:nvSpPr>
          <p:cNvPr id="3" name="Footer Placeholder 2">
            <a:extLst>
              <a:ext uri="{FF2B5EF4-FFF2-40B4-BE49-F238E27FC236}">
                <a16:creationId xmlns:a16="http://schemas.microsoft.com/office/drawing/2014/main" id="{413C7F69-FB6B-447A-98BC-8DA40C4933C9}"/>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AA430762-9548-4A3B-B690-A8B03CC68280}"/>
              </a:ext>
            </a:extLst>
          </p:cNvPr>
          <p:cNvSpPr>
            <a:spLocks noGrp="1"/>
          </p:cNvSpPr>
          <p:nvPr>
            <p:ph type="sldNum" sz="quarter" idx="12"/>
          </p:nvPr>
        </p:nvSpPr>
        <p:spPr/>
        <p:txBody>
          <a:bodyPr/>
          <a:lstStyle/>
          <a:p>
            <a:fld id="{844A7B69-93E2-4D34-896D-EFDD7F03AB74}" type="slidenum">
              <a:rPr lang="en-US" smtClean="0"/>
              <a:t>28</a:t>
            </a:fld>
            <a:endParaRPr lang="en-US"/>
          </a:p>
        </p:txBody>
      </p:sp>
    </p:spTree>
    <p:extLst>
      <p:ext uri="{BB962C8B-B14F-4D97-AF65-F5344CB8AC3E}">
        <p14:creationId xmlns:p14="http://schemas.microsoft.com/office/powerpoint/2010/main" val="1549151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4876C18-6714-4CF1-B397-813960D4A563}"/>
              </a:ext>
            </a:extLst>
          </p:cNvPr>
          <p:cNvSpPr/>
          <p:nvPr/>
        </p:nvSpPr>
        <p:spPr>
          <a:xfrm>
            <a:off x="156295" y="1588033"/>
            <a:ext cx="4180953" cy="523220"/>
          </a:xfrm>
          <a:prstGeom prst="rect">
            <a:avLst/>
          </a:prstGeom>
        </p:spPr>
        <p:txBody>
          <a:bodyPr wrap="none">
            <a:spAutoFit/>
          </a:bodyPr>
          <a:lstStyle/>
          <a:p>
            <a:r>
              <a:rPr lang="en-US" altLang="en-US" sz="2800" b="1" dirty="0">
                <a:latin typeface="Arial" panose="020B0604020202020204" pitchFamily="34" charset="0"/>
                <a:cs typeface="Arial" panose="020B0604020202020204" pitchFamily="34" charset="0"/>
              </a:rPr>
              <a:t>For Questions Contact:</a:t>
            </a:r>
            <a:endParaRPr lang="en-US" sz="28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D60D79E-3C26-42A3-82E9-B8B01E507CD4}"/>
              </a:ext>
            </a:extLst>
          </p:cNvPr>
          <p:cNvSpPr/>
          <p:nvPr/>
        </p:nvSpPr>
        <p:spPr>
          <a:xfrm>
            <a:off x="576944" y="2136828"/>
            <a:ext cx="4038599" cy="5447645"/>
          </a:xfrm>
          <a:prstGeom prst="rect">
            <a:avLst/>
          </a:prstGeom>
        </p:spPr>
        <p:txBody>
          <a:bodyPr wrap="square">
            <a:spAutoFit/>
          </a:bodyPr>
          <a:lstStyle/>
          <a:p>
            <a:pPr>
              <a:buFont typeface="Wingdings" panose="05000000000000000000" pitchFamily="2" charset="2"/>
              <a:buChar char="§"/>
              <a:defRPr/>
            </a:pPr>
            <a:r>
              <a:rPr lang="en-US" altLang="en-US" sz="2000" dirty="0"/>
              <a:t> WI SHIP Medigap Helpline</a:t>
            </a:r>
          </a:p>
          <a:p>
            <a:pPr>
              <a:defRPr/>
            </a:pPr>
            <a:r>
              <a:rPr lang="en-US" altLang="en-US" sz="2000" b="1" dirty="0"/>
              <a:t>   1-800-242-1060</a:t>
            </a:r>
          </a:p>
          <a:p>
            <a:pPr lvl="1">
              <a:defRPr/>
            </a:pPr>
            <a:endParaRPr lang="en-US" altLang="en-US" sz="2000" dirty="0"/>
          </a:p>
          <a:p>
            <a:pPr>
              <a:buFont typeface="Wingdings" panose="05000000000000000000" pitchFamily="2" charset="2"/>
              <a:buChar char="§"/>
              <a:defRPr/>
            </a:pPr>
            <a:r>
              <a:rPr lang="en-US" altLang="en-US" sz="2000" dirty="0"/>
              <a:t> Commissioner of Insurance  </a:t>
            </a:r>
          </a:p>
          <a:p>
            <a:pPr>
              <a:defRPr/>
            </a:pPr>
            <a:r>
              <a:rPr lang="en-US" sz="2000" dirty="0"/>
              <a:t>   </a:t>
            </a:r>
            <a:r>
              <a:rPr lang="en-US" sz="2000" b="1" dirty="0"/>
              <a:t>1-800-236-8517</a:t>
            </a:r>
            <a:endParaRPr lang="en-US" altLang="en-US" sz="2000" dirty="0"/>
          </a:p>
          <a:p>
            <a:pPr>
              <a:defRPr/>
            </a:pPr>
            <a:r>
              <a:rPr lang="en-US" altLang="en-US" sz="2000" dirty="0"/>
              <a:t>    </a:t>
            </a:r>
            <a:r>
              <a:rPr lang="en-US" altLang="en-US" sz="2000" u="sng" dirty="0">
                <a:solidFill>
                  <a:schemeClr val="accent1"/>
                </a:solidFill>
              </a:rPr>
              <a:t>https://oci.wi.gov</a:t>
            </a:r>
            <a:r>
              <a:rPr lang="en-US" altLang="en-US" sz="2000" u="sng" dirty="0"/>
              <a:t> </a:t>
            </a:r>
          </a:p>
          <a:p>
            <a:pPr>
              <a:defRPr/>
            </a:pPr>
            <a:endParaRPr lang="en-US" sz="2000" b="1" dirty="0"/>
          </a:p>
          <a:p>
            <a:pPr>
              <a:buFont typeface="Wingdings" panose="05000000000000000000" pitchFamily="2" charset="2"/>
              <a:buChar char="§"/>
              <a:defRPr/>
            </a:pPr>
            <a:r>
              <a:rPr lang="en-US" altLang="en-US" sz="2000" dirty="0"/>
              <a:t>  Medicare </a:t>
            </a:r>
          </a:p>
          <a:p>
            <a:pPr>
              <a:defRPr/>
            </a:pPr>
            <a:r>
              <a:rPr lang="en-US" altLang="en-US" sz="2000" dirty="0"/>
              <a:t>    </a:t>
            </a:r>
            <a:r>
              <a:rPr lang="en-US" altLang="en-US" sz="2000" b="1" dirty="0"/>
              <a:t>1-800-MEDICARE</a:t>
            </a:r>
          </a:p>
          <a:p>
            <a:pPr>
              <a:defRPr/>
            </a:pPr>
            <a:r>
              <a:rPr lang="en-US" altLang="en-US" sz="2000" dirty="0"/>
              <a:t>    </a:t>
            </a:r>
            <a:r>
              <a:rPr lang="en-US" altLang="en-US" sz="2000" u="sng" dirty="0">
                <a:hlinkClick r:id="rId3"/>
              </a:rPr>
              <a:t>www.Medicare.gov</a:t>
            </a:r>
            <a:endParaRPr lang="en-US" altLang="en-US" sz="2000" u="sng" dirty="0"/>
          </a:p>
          <a:p>
            <a:pPr>
              <a:defRPr/>
            </a:pPr>
            <a:endParaRPr lang="en-US" altLang="en-US" sz="2000" u="sng" dirty="0"/>
          </a:p>
          <a:p>
            <a:pPr marL="342900" indent="-342900">
              <a:buFont typeface="Wingdings" panose="05000000000000000000" pitchFamily="2" charset="2"/>
              <a:buChar char="§"/>
              <a:defRPr/>
            </a:pPr>
            <a:r>
              <a:rPr lang="en-US" altLang="en-US" sz="2000" dirty="0"/>
              <a:t>ADRC of Buffalo &amp; Pepin Co</a:t>
            </a:r>
          </a:p>
          <a:p>
            <a:pPr>
              <a:defRPr/>
            </a:pPr>
            <a:r>
              <a:rPr lang="en-US" altLang="en-US" sz="2000" dirty="0"/>
              <a:t>    </a:t>
            </a:r>
            <a:r>
              <a:rPr lang="en-US" altLang="en-US" sz="2000" b="1" dirty="0"/>
              <a:t>  1-866-578-2372</a:t>
            </a:r>
            <a:r>
              <a:rPr lang="en-US" altLang="en-US" sz="2000" dirty="0"/>
              <a:t> </a:t>
            </a:r>
          </a:p>
          <a:p>
            <a:pPr>
              <a:defRPr/>
            </a:pPr>
            <a:r>
              <a:rPr lang="en-US" altLang="en-US" sz="2000" dirty="0"/>
              <a:t>     </a:t>
            </a:r>
            <a:r>
              <a:rPr lang="en-US" altLang="en-US" sz="2000" dirty="0">
                <a:hlinkClick r:id="rId4"/>
              </a:rPr>
              <a:t>www.adrc-bcp.com</a:t>
            </a:r>
            <a:endParaRPr lang="en-US" altLang="en-US" sz="2000" dirty="0"/>
          </a:p>
          <a:p>
            <a:pPr>
              <a:defRPr/>
            </a:pPr>
            <a:endParaRPr lang="en-US" altLang="en-US" sz="2000" dirty="0"/>
          </a:p>
          <a:p>
            <a:pPr>
              <a:defRPr/>
            </a:pPr>
            <a:r>
              <a:rPr lang="en-US" altLang="en-US" sz="2400" u="sng" dirty="0"/>
              <a:t>  </a:t>
            </a:r>
            <a:br>
              <a:rPr lang="en-US" altLang="en-US" sz="2400" u="sng" dirty="0"/>
            </a:br>
            <a:endParaRPr lang="en-US" altLang="en-US" sz="2400" u="sng" dirty="0"/>
          </a:p>
        </p:txBody>
      </p:sp>
      <p:sp>
        <p:nvSpPr>
          <p:cNvPr id="3" name="Footer Placeholder 2">
            <a:extLst>
              <a:ext uri="{FF2B5EF4-FFF2-40B4-BE49-F238E27FC236}">
                <a16:creationId xmlns:a16="http://schemas.microsoft.com/office/drawing/2014/main" id="{88E306E1-F92E-4979-A021-B63AB7299B55}"/>
              </a:ext>
            </a:extLst>
          </p:cNvPr>
          <p:cNvSpPr>
            <a:spLocks noGrp="1"/>
          </p:cNvSpPr>
          <p:nvPr>
            <p:ph type="ftr" sz="quarter" idx="11"/>
          </p:nvPr>
        </p:nvSpPr>
        <p:spPr/>
        <p:txBody>
          <a:bodyPr/>
          <a:lstStyle/>
          <a:p>
            <a:r>
              <a:rPr lang="en-US"/>
              <a:t>January 2021            Welcome to Medicare Presentation</a:t>
            </a:r>
          </a:p>
        </p:txBody>
      </p:sp>
      <p:sp>
        <p:nvSpPr>
          <p:cNvPr id="8" name="Slide Number Placeholder 7">
            <a:extLst>
              <a:ext uri="{FF2B5EF4-FFF2-40B4-BE49-F238E27FC236}">
                <a16:creationId xmlns:a16="http://schemas.microsoft.com/office/drawing/2014/main" id="{68C0F28A-F365-456E-8F5C-3D1FAA93ECDC}"/>
              </a:ext>
            </a:extLst>
          </p:cNvPr>
          <p:cNvSpPr>
            <a:spLocks noGrp="1"/>
          </p:cNvSpPr>
          <p:nvPr>
            <p:ph type="sldNum" sz="quarter" idx="12"/>
          </p:nvPr>
        </p:nvSpPr>
        <p:spPr/>
        <p:txBody>
          <a:bodyPr/>
          <a:lstStyle/>
          <a:p>
            <a:fld id="{844A7B69-93E2-4D34-896D-EFDD7F03AB74}" type="slidenum">
              <a:rPr lang="en-US" smtClean="0"/>
              <a:t>29</a:t>
            </a:fld>
            <a:endParaRPr lang="en-US"/>
          </a:p>
        </p:txBody>
      </p:sp>
      <p:pic>
        <p:nvPicPr>
          <p:cNvPr id="10" name="Picture 9">
            <a:extLst>
              <a:ext uri="{FF2B5EF4-FFF2-40B4-BE49-F238E27FC236}">
                <a16:creationId xmlns:a16="http://schemas.microsoft.com/office/drawing/2014/main" id="{92EDE0A4-CD4E-4E1D-9E16-A3E9FE415FF1}"/>
              </a:ext>
            </a:extLst>
          </p:cNvPr>
          <p:cNvPicPr/>
          <p:nvPr/>
        </p:nvPicPr>
        <p:blipFill rotWithShape="1">
          <a:blip r:embed="rId5"/>
          <a:srcRect l="24359" t="15727" r="25384" b="32427"/>
          <a:stretch/>
        </p:blipFill>
        <p:spPr bwMode="auto">
          <a:xfrm>
            <a:off x="4337248" y="1107996"/>
            <a:ext cx="7854752" cy="5248354"/>
          </a:xfrm>
          <a:prstGeom prst="rect">
            <a:avLst/>
          </a:prstGeom>
          <a:ln>
            <a:noFill/>
          </a:ln>
          <a:extLst>
            <a:ext uri="{53640926-AAD7-44D8-BBD7-CCE9431645EC}">
              <a14:shadowObscured xmlns:a14="http://schemas.microsoft.com/office/drawing/2010/main"/>
            </a:ext>
          </a:extLst>
        </p:spPr>
      </p:pic>
      <p:cxnSp>
        <p:nvCxnSpPr>
          <p:cNvPr id="12" name="Straight Arrow Connector 11">
            <a:extLst>
              <a:ext uri="{FF2B5EF4-FFF2-40B4-BE49-F238E27FC236}">
                <a16:creationId xmlns:a16="http://schemas.microsoft.com/office/drawing/2014/main" id="{609BA60B-F791-4361-92A0-A04B95290D6B}"/>
              </a:ext>
            </a:extLst>
          </p:cNvPr>
          <p:cNvCxnSpPr>
            <a:cxnSpLocks/>
          </p:cNvCxnSpPr>
          <p:nvPr/>
        </p:nvCxnSpPr>
        <p:spPr>
          <a:xfrm flipH="1">
            <a:off x="9489055" y="2747403"/>
            <a:ext cx="1621971" cy="812651"/>
          </a:xfrm>
          <a:prstGeom prst="straightConnector1">
            <a:avLst/>
          </a:prstGeom>
          <a:ln w="889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67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2793362" y="1902867"/>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r>
              <a:rPr lang="en-US" sz="2400" dirty="0">
                <a:cs typeface="Arial" panose="020B0604020202020204" pitchFamily="34" charset="0"/>
              </a:rPr>
              <a:t>Enrollment in Medicare</a:t>
            </a:r>
          </a:p>
          <a:p>
            <a:pPr marL="342900" indent="-342900">
              <a:buFont typeface="Wingdings" panose="05000000000000000000" pitchFamily="2" charset="2"/>
              <a:buChar char="§"/>
            </a:pPr>
            <a:r>
              <a:rPr lang="en-US" sz="2400" dirty="0">
                <a:cs typeface="Arial" panose="020B0604020202020204" pitchFamily="34" charset="0"/>
              </a:rPr>
              <a:t>Medicare Basics</a:t>
            </a:r>
          </a:p>
          <a:p>
            <a:pPr marL="342900" indent="-342900">
              <a:buFont typeface="Wingdings" panose="05000000000000000000" pitchFamily="2" charset="2"/>
              <a:buChar char="§"/>
            </a:pPr>
            <a:r>
              <a:rPr lang="en-US" sz="2400" dirty="0">
                <a:cs typeface="Arial" panose="020B0604020202020204" pitchFamily="34" charset="0"/>
              </a:rPr>
              <a:t>Your Coverage Choices</a:t>
            </a:r>
          </a:p>
          <a:p>
            <a:pPr marL="342900" indent="-342900">
              <a:buFont typeface="Wingdings" panose="05000000000000000000" pitchFamily="2" charset="2"/>
              <a:buChar char="§"/>
            </a:pPr>
            <a:r>
              <a:rPr lang="en-US" sz="2400" dirty="0">
                <a:cs typeface="Arial" panose="020B0604020202020204" pitchFamily="34" charset="0"/>
              </a:rPr>
              <a:t>SeniorCare</a:t>
            </a:r>
          </a:p>
          <a:p>
            <a:pPr marL="342900" indent="-342900">
              <a:buFont typeface="Wingdings" panose="05000000000000000000" pitchFamily="2" charset="2"/>
              <a:buChar char="§"/>
            </a:pPr>
            <a:r>
              <a:rPr lang="en-US" sz="2400" dirty="0">
                <a:cs typeface="Arial" panose="020B0604020202020204" pitchFamily="34" charset="0"/>
              </a:rPr>
              <a:t>Help for People with Limited Income</a:t>
            </a:r>
          </a:p>
          <a:p>
            <a:pPr marL="342900" indent="-342900">
              <a:buFont typeface="Wingdings" panose="05000000000000000000" pitchFamily="2" charset="2"/>
              <a:buChar char="§"/>
            </a:pPr>
            <a:r>
              <a:rPr lang="en-US" sz="2400" dirty="0">
                <a:cs typeface="Arial" panose="020B0604020202020204" pitchFamily="34" charset="0"/>
              </a:rPr>
              <a:t>Words of Caution</a:t>
            </a:r>
          </a:p>
          <a:p>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5619719" y="4892888"/>
            <a:ext cx="2083904" cy="113877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t>Find more detailed information in your Medicare &amp; You 2021 Handbook.</a:t>
            </a:r>
          </a:p>
        </p:txBody>
      </p:sp>
      <p:sp>
        <p:nvSpPr>
          <p:cNvPr id="3" name="Footer Placeholder 2">
            <a:extLst>
              <a:ext uri="{FF2B5EF4-FFF2-40B4-BE49-F238E27FC236}">
                <a16:creationId xmlns:a16="http://schemas.microsoft.com/office/drawing/2014/main" id="{4D28D406-BADB-4BF0-964E-9B68C9279B25}"/>
              </a:ext>
            </a:extLst>
          </p:cNvPr>
          <p:cNvSpPr>
            <a:spLocks noGrp="1"/>
          </p:cNvSpPr>
          <p:nvPr>
            <p:ph type="ftr" sz="quarter" idx="11"/>
          </p:nvPr>
        </p:nvSpPr>
        <p:spPr/>
        <p:txBody>
          <a:bodyPr/>
          <a:lstStyle/>
          <a:p>
            <a:r>
              <a:rPr lang="en-US" dirty="0"/>
              <a:t>      </a:t>
            </a: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3</a:t>
            </a:fld>
            <a:endParaRPr lang="en-US"/>
          </a:p>
        </p:txBody>
      </p:sp>
      <p:pic>
        <p:nvPicPr>
          <p:cNvPr id="5" name="Picture 4">
            <a:extLst>
              <a:ext uri="{FF2B5EF4-FFF2-40B4-BE49-F238E27FC236}">
                <a16:creationId xmlns:a16="http://schemas.microsoft.com/office/drawing/2014/main" id="{020A8788-201A-49A7-AC05-7910945BB4D1}"/>
              </a:ext>
            </a:extLst>
          </p:cNvPr>
          <p:cNvPicPr>
            <a:picLocks noChangeAspect="1"/>
          </p:cNvPicPr>
          <p:nvPr/>
        </p:nvPicPr>
        <p:blipFill>
          <a:blip r:embed="rId3"/>
          <a:stretch>
            <a:fillRect/>
          </a:stretch>
        </p:blipFill>
        <p:spPr>
          <a:xfrm>
            <a:off x="8098674" y="1395519"/>
            <a:ext cx="3255126" cy="4229100"/>
          </a:xfrm>
          <a:prstGeom prst="rect">
            <a:avLst/>
          </a:prstGeom>
        </p:spPr>
      </p:pic>
    </p:spTree>
    <p:extLst>
      <p:ext uri="{BB962C8B-B14F-4D97-AF65-F5344CB8AC3E}">
        <p14:creationId xmlns:p14="http://schemas.microsoft.com/office/powerpoint/2010/main" val="1891856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title="art">
            <a:extLst>
              <a:ext uri="{FF2B5EF4-FFF2-40B4-BE49-F238E27FC236}">
                <a16:creationId xmlns:a16="http://schemas.microsoft.com/office/drawing/2014/main" id="{5418CEA3-B397-41F0-ABE2-20B0B9CC59D2}"/>
              </a:ext>
            </a:extLst>
          </p:cNvPr>
          <p:cNvGrpSpPr/>
          <p:nvPr/>
        </p:nvGrpSpPr>
        <p:grpSpPr>
          <a:xfrm>
            <a:off x="572738" y="1891517"/>
            <a:ext cx="1466303" cy="2334650"/>
            <a:chOff x="7108784" y="1808184"/>
            <a:chExt cx="1909568" cy="2370068"/>
          </a:xfrm>
        </p:grpSpPr>
        <p:pic>
          <p:nvPicPr>
            <p:cNvPr id="11" name="Picture 10" title="Part D icon">
              <a:extLst>
                <a:ext uri="{FF2B5EF4-FFF2-40B4-BE49-F238E27FC236}">
                  <a16:creationId xmlns:a16="http://schemas.microsoft.com/office/drawing/2014/main" id="{4DC7BC17-7E8E-4253-B8F2-CCD817524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1795D140-EFE6-4695-B113-A1FC52518835}"/>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3" name="TextBox 2">
            <a:extLst>
              <a:ext uri="{FF2B5EF4-FFF2-40B4-BE49-F238E27FC236}">
                <a16:creationId xmlns:a16="http://schemas.microsoft.com/office/drawing/2014/main" id="{D13C620B-783D-418B-AC71-9C99DD994BDF}"/>
              </a:ext>
            </a:extLst>
          </p:cNvPr>
          <p:cNvSpPr txBox="1"/>
          <p:nvPr/>
        </p:nvSpPr>
        <p:spPr>
          <a:xfrm>
            <a:off x="2642854" y="2748839"/>
            <a:ext cx="7747462"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Medicare Prescription Drug Coverage</a:t>
            </a:r>
          </a:p>
        </p:txBody>
      </p:sp>
      <p:sp>
        <p:nvSpPr>
          <p:cNvPr id="2" name="Footer Placeholder 1">
            <a:extLst>
              <a:ext uri="{FF2B5EF4-FFF2-40B4-BE49-F238E27FC236}">
                <a16:creationId xmlns:a16="http://schemas.microsoft.com/office/drawing/2014/main" id="{CA72D374-A62D-416E-891B-4A670D9E2EB8}"/>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5BE0F554-FBAC-4149-94D6-49100C04E6AD}"/>
              </a:ext>
            </a:extLst>
          </p:cNvPr>
          <p:cNvSpPr>
            <a:spLocks noGrp="1"/>
          </p:cNvSpPr>
          <p:nvPr>
            <p:ph type="sldNum" sz="quarter" idx="12"/>
          </p:nvPr>
        </p:nvSpPr>
        <p:spPr/>
        <p:txBody>
          <a:bodyPr/>
          <a:lstStyle/>
          <a:p>
            <a:fld id="{844A7B69-93E2-4D34-896D-EFDD7F03AB74}" type="slidenum">
              <a:rPr lang="en-US" smtClean="0"/>
              <a:t>30</a:t>
            </a:fld>
            <a:endParaRPr lang="en-US"/>
          </a:p>
        </p:txBody>
      </p:sp>
    </p:spTree>
    <p:extLst>
      <p:ext uri="{BB962C8B-B14F-4D97-AF65-F5344CB8AC3E}">
        <p14:creationId xmlns:p14="http://schemas.microsoft.com/office/powerpoint/2010/main" val="110432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title="art">
            <a:extLst>
              <a:ext uri="{FF2B5EF4-FFF2-40B4-BE49-F238E27FC236}">
                <a16:creationId xmlns:a16="http://schemas.microsoft.com/office/drawing/2014/main" id="{5418CEA3-B397-41F0-ABE2-20B0B9CC59D2}"/>
              </a:ext>
            </a:extLst>
          </p:cNvPr>
          <p:cNvGrpSpPr/>
          <p:nvPr/>
        </p:nvGrpSpPr>
        <p:grpSpPr>
          <a:xfrm>
            <a:off x="572738" y="1891517"/>
            <a:ext cx="1466303" cy="2334650"/>
            <a:chOff x="7108784" y="1808184"/>
            <a:chExt cx="1909568" cy="2370068"/>
          </a:xfrm>
        </p:grpSpPr>
        <p:pic>
          <p:nvPicPr>
            <p:cNvPr id="11" name="Picture 10" title="Part D icon">
              <a:extLst>
                <a:ext uri="{FF2B5EF4-FFF2-40B4-BE49-F238E27FC236}">
                  <a16:creationId xmlns:a16="http://schemas.microsoft.com/office/drawing/2014/main" id="{4DC7BC17-7E8E-4253-B8F2-CCD817524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1795D140-EFE6-4695-B113-A1FC52518835}"/>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3" name="Footer Placeholder 2">
            <a:extLst>
              <a:ext uri="{FF2B5EF4-FFF2-40B4-BE49-F238E27FC236}">
                <a16:creationId xmlns:a16="http://schemas.microsoft.com/office/drawing/2014/main" id="{C37A5679-962C-4328-A4CB-85CC63752C5B}"/>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6D61C9F1-8934-4031-9AA3-2C4807B2F524}"/>
              </a:ext>
            </a:extLst>
          </p:cNvPr>
          <p:cNvSpPr>
            <a:spLocks noGrp="1"/>
          </p:cNvSpPr>
          <p:nvPr>
            <p:ph type="sldNum" sz="quarter" idx="12"/>
          </p:nvPr>
        </p:nvSpPr>
        <p:spPr/>
        <p:txBody>
          <a:bodyPr/>
          <a:lstStyle/>
          <a:p>
            <a:fld id="{844A7B69-93E2-4D34-896D-EFDD7F03AB74}" type="slidenum">
              <a:rPr lang="en-US" smtClean="0"/>
              <a:t>31</a:t>
            </a:fld>
            <a:endParaRPr lang="en-US"/>
          </a:p>
        </p:txBody>
      </p:sp>
      <p:sp>
        <p:nvSpPr>
          <p:cNvPr id="13" name="TextBox 12">
            <a:extLst>
              <a:ext uri="{FF2B5EF4-FFF2-40B4-BE49-F238E27FC236}">
                <a16:creationId xmlns:a16="http://schemas.microsoft.com/office/drawing/2014/main" id="{2C25D8A9-6F43-4FB8-BB4C-FFAB95176563}"/>
              </a:ext>
            </a:extLst>
          </p:cNvPr>
          <p:cNvSpPr txBox="1"/>
          <p:nvPr/>
        </p:nvSpPr>
        <p:spPr>
          <a:xfrm>
            <a:off x="2838450" y="2019300"/>
            <a:ext cx="8780812" cy="2775119"/>
          </a:xfrm>
          <a:prstGeom prst="rect">
            <a:avLst/>
          </a:prstGeom>
          <a:noFill/>
        </p:spPr>
        <p:txBody>
          <a:bodyPr wrap="square">
            <a:spAutoFit/>
          </a:bodyPr>
          <a:lstStyle/>
          <a:p>
            <a:pPr marL="219065" indent="-219065" defTabSz="514324">
              <a:spcBef>
                <a:spcPts val="1200"/>
              </a:spcBef>
              <a:buFont typeface="Wingdings" panose="05000000000000000000" pitchFamily="2" charset="2"/>
              <a:buChar char="§"/>
            </a:pPr>
            <a:r>
              <a:rPr lang="en-US" sz="2400" dirty="0">
                <a:solidFill>
                  <a:prstClr val="black"/>
                </a:solidFill>
              </a:rPr>
              <a:t>To receive Part D coverage, you must enroll in a Part D Plan.</a:t>
            </a:r>
          </a:p>
          <a:p>
            <a:pPr marL="219065" indent="-219065" defTabSz="514324">
              <a:spcBef>
                <a:spcPts val="1200"/>
              </a:spcBef>
              <a:buFont typeface="Wingdings" panose="05000000000000000000" pitchFamily="2" charset="2"/>
              <a:buChar char="§"/>
            </a:pPr>
            <a:r>
              <a:rPr lang="en-US" sz="2400" dirty="0">
                <a:solidFill>
                  <a:prstClr val="black"/>
                </a:solidFill>
              </a:rPr>
              <a:t>Covers prescription medications.</a:t>
            </a:r>
          </a:p>
          <a:p>
            <a:pPr marL="219065" indent="-219065" defTabSz="514324">
              <a:spcBef>
                <a:spcPts val="1200"/>
              </a:spcBef>
              <a:buFont typeface="Wingdings" panose="05000000000000000000" pitchFamily="2" charset="2"/>
              <a:buChar char="§"/>
            </a:pPr>
            <a:r>
              <a:rPr lang="en-US" sz="2400" dirty="0">
                <a:solidFill>
                  <a:prstClr val="black"/>
                </a:solidFill>
              </a:rPr>
              <a:t>Run by private companies that contract with Medicare.</a:t>
            </a:r>
          </a:p>
          <a:p>
            <a:pPr marL="219065" indent="-219065" defTabSz="514324">
              <a:spcBef>
                <a:spcPts val="1200"/>
              </a:spcBef>
              <a:buFont typeface="Wingdings" panose="05000000000000000000" pitchFamily="2" charset="2"/>
              <a:buChar char="§"/>
            </a:pPr>
            <a:r>
              <a:rPr lang="en-US" sz="2400" dirty="0">
                <a:solidFill>
                  <a:prstClr val="black"/>
                </a:solidFill>
              </a:rPr>
              <a:t>Part D Plans are provided through:</a:t>
            </a:r>
          </a:p>
          <a:p>
            <a:pPr marL="591728" lvl="1" indent="-342900" defTabSz="514324">
              <a:spcBef>
                <a:spcPts val="451"/>
              </a:spcBef>
              <a:buFont typeface="Wingdings" panose="05000000000000000000" pitchFamily="2" charset="2"/>
              <a:buChar char="§"/>
            </a:pPr>
            <a:r>
              <a:rPr lang="en-US" sz="2000" dirty="0"/>
              <a:t>Medicare Prescription Drug Plans (PDPs) that work with Original Medicare.</a:t>
            </a:r>
          </a:p>
          <a:p>
            <a:pPr marL="591728" lvl="1" indent="-342900" defTabSz="514324">
              <a:spcBef>
                <a:spcPts val="451"/>
              </a:spcBef>
              <a:spcAft>
                <a:spcPts val="1200"/>
              </a:spcAft>
              <a:buFont typeface="Wingdings" panose="05000000000000000000" pitchFamily="2" charset="2"/>
              <a:buChar char="§"/>
            </a:pPr>
            <a:r>
              <a:rPr lang="en-US" sz="2000" dirty="0"/>
              <a:t>Medicare Advantage Prescription Drug Plans (MA-PDs).</a:t>
            </a:r>
          </a:p>
        </p:txBody>
      </p:sp>
      <p:sp>
        <p:nvSpPr>
          <p:cNvPr id="14" name="TextBox 13">
            <a:extLst>
              <a:ext uri="{FF2B5EF4-FFF2-40B4-BE49-F238E27FC236}">
                <a16:creationId xmlns:a16="http://schemas.microsoft.com/office/drawing/2014/main" id="{2861200D-CF48-4958-96B0-C31A6D43816B}"/>
              </a:ext>
            </a:extLst>
          </p:cNvPr>
          <p:cNvSpPr txBox="1"/>
          <p:nvPr/>
        </p:nvSpPr>
        <p:spPr>
          <a:xfrm>
            <a:off x="2838450" y="5252219"/>
            <a:ext cx="7048500" cy="707886"/>
          </a:xfrm>
          <a:prstGeom prst="rect">
            <a:avLst/>
          </a:prstGeom>
          <a:solidFill>
            <a:schemeClr val="bg2"/>
          </a:solidFill>
        </p:spPr>
        <p:txBody>
          <a:bodyPr wrap="square">
            <a:spAutoFit/>
          </a:bodyPr>
          <a:lstStyle/>
          <a:p>
            <a:pPr algn="ctr">
              <a:defRPr/>
            </a:pPr>
            <a:r>
              <a:rPr lang="en-US" altLang="en-US" sz="2000" dirty="0">
                <a:cs typeface="Arial" panose="020B0604020202020204" pitchFamily="34" charset="0"/>
              </a:rPr>
              <a:t>You can compare plans and enroll in a plan on the Plan Finder at: </a:t>
            </a:r>
            <a:r>
              <a:rPr lang="en-US" altLang="en-US" sz="2000" b="1" dirty="0">
                <a:solidFill>
                  <a:srgbClr val="000000"/>
                </a:solidFill>
                <a:cs typeface="Arial" panose="020B0604020202020204" pitchFamily="34" charset="0"/>
              </a:rPr>
              <a:t>www.medicare.gov</a:t>
            </a:r>
          </a:p>
        </p:txBody>
      </p:sp>
    </p:spTree>
    <p:extLst>
      <p:ext uri="{BB962C8B-B14F-4D97-AF65-F5344CB8AC3E}">
        <p14:creationId xmlns:p14="http://schemas.microsoft.com/office/powerpoint/2010/main" val="1092381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Costs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1225B20-28A1-4F4D-8F5C-C1920EF7F6BD}"/>
              </a:ext>
            </a:extLst>
          </p:cNvPr>
          <p:cNvSpPr/>
          <p:nvPr/>
        </p:nvSpPr>
        <p:spPr>
          <a:xfrm>
            <a:off x="1690641" y="1443569"/>
            <a:ext cx="9663159" cy="5168210"/>
          </a:xfrm>
          <a:prstGeom prst="rect">
            <a:avLst/>
          </a:prstGeom>
        </p:spPr>
        <p:txBody>
          <a:bodyPr wrap="square">
            <a:spAutoFit/>
          </a:bodyPr>
          <a:lstStyle/>
          <a:p>
            <a:pPr lvl="1">
              <a:lnSpc>
                <a:spcPct val="80000"/>
              </a:lnSpc>
              <a:spcAft>
                <a:spcPts val="1200"/>
              </a:spcAft>
            </a:pPr>
            <a:r>
              <a:rPr lang="en-US" altLang="en-US" sz="2800" b="1" dirty="0">
                <a:latin typeface="Arial" panose="020B0604020202020204" pitchFamily="34" charset="0"/>
                <a:cs typeface="Arial" panose="020B0604020202020204" pitchFamily="34" charset="0"/>
              </a:rPr>
              <a:t>Premiums, Deductibles, and Copays or Coinsurance</a:t>
            </a:r>
          </a:p>
          <a:p>
            <a:pPr lvl="1">
              <a:lnSpc>
                <a:spcPct val="80000"/>
              </a:lnSpc>
              <a:spcAft>
                <a:spcPts val="1200"/>
              </a:spcAft>
            </a:pPr>
            <a:endParaRPr lang="en-US" altLang="en-US" sz="1100" b="1" dirty="0">
              <a:latin typeface="Arial" panose="020B0604020202020204" pitchFamily="34" charset="0"/>
              <a:cs typeface="Arial" panose="020B0604020202020204" pitchFamily="34" charset="0"/>
            </a:endParaRPr>
          </a:p>
          <a:p>
            <a:pPr marL="1257300" lvl="2" indent="-342900">
              <a:lnSpc>
                <a:spcPct val="80000"/>
              </a:lnSpc>
              <a:spcAft>
                <a:spcPts val="1200"/>
              </a:spcAft>
              <a:buFont typeface="Wingdings" panose="05000000000000000000" pitchFamily="2" charset="2"/>
              <a:buChar char="§"/>
            </a:pPr>
            <a:r>
              <a:rPr lang="en-US" altLang="en-US" sz="2800" dirty="0">
                <a:cs typeface="Arial" charset="0"/>
              </a:rPr>
              <a:t>Costs vary by plan and change </a:t>
            </a:r>
            <a:r>
              <a:rPr lang="en-US" altLang="en-US" sz="2800" b="1" dirty="0">
                <a:cs typeface="Arial" charset="0"/>
              </a:rPr>
              <a:t>annually</a:t>
            </a:r>
            <a:r>
              <a:rPr lang="en-US" altLang="en-US" sz="2800" dirty="0">
                <a:cs typeface="Arial" charset="0"/>
              </a:rPr>
              <a:t>.</a:t>
            </a:r>
          </a:p>
          <a:p>
            <a:pPr marL="1257300" lvl="2" indent="-342900">
              <a:lnSpc>
                <a:spcPct val="80000"/>
              </a:lnSpc>
              <a:spcAft>
                <a:spcPts val="1200"/>
              </a:spcAft>
              <a:buFont typeface="Wingdings" panose="05000000000000000000" pitchFamily="2" charset="2"/>
              <a:buChar char="§"/>
            </a:pPr>
            <a:r>
              <a:rPr lang="en-US" altLang="en-US" sz="2800" dirty="0">
                <a:cs typeface="Arial" charset="0"/>
              </a:rPr>
              <a:t>2021 plan premiums range from $7.30 to $132.30 per month.</a:t>
            </a:r>
          </a:p>
          <a:p>
            <a:pPr marL="1257300" lvl="2" indent="-342900">
              <a:lnSpc>
                <a:spcPct val="80000"/>
              </a:lnSpc>
              <a:spcAft>
                <a:spcPts val="1200"/>
              </a:spcAft>
              <a:buFont typeface="Wingdings" panose="05000000000000000000" pitchFamily="2" charset="2"/>
              <a:buChar char="§"/>
            </a:pPr>
            <a:r>
              <a:rPr lang="en-US" altLang="en-US" sz="2800" dirty="0">
                <a:cs typeface="Arial" charset="0"/>
              </a:rPr>
              <a:t>2021 deductible is $445.</a:t>
            </a:r>
          </a:p>
          <a:p>
            <a:pPr marL="1257300" lvl="2" indent="-342900">
              <a:lnSpc>
                <a:spcPct val="80000"/>
              </a:lnSpc>
              <a:spcAft>
                <a:spcPts val="3000"/>
              </a:spcAft>
              <a:buFont typeface="Wingdings" panose="05000000000000000000" pitchFamily="2" charset="2"/>
              <a:buChar char="§"/>
            </a:pPr>
            <a:r>
              <a:rPr lang="en-US" altLang="en-US" sz="2800" dirty="0">
                <a:cs typeface="Arial" charset="0"/>
              </a:rPr>
              <a:t>Copays and coinsurance may vary per drug, per plan, per pharmacy.  </a:t>
            </a:r>
          </a:p>
          <a:p>
            <a:pPr lvl="1">
              <a:lnSpc>
                <a:spcPct val="80000"/>
              </a:lnSpc>
              <a:spcAft>
                <a:spcPts val="1200"/>
              </a:spcAft>
            </a:pPr>
            <a:r>
              <a:rPr lang="en-US" altLang="en-US" sz="2400" b="1" dirty="0">
                <a:latin typeface="Arial" panose="020B0604020202020204" pitchFamily="34" charset="0"/>
                <a:cs typeface="Arial" panose="020B0604020202020204" pitchFamily="34" charset="0"/>
              </a:rPr>
              <a:t>Note: Income Related Monthly Adjustment Amount (IRMAA)</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People with Part D who have higher incomes will pay an additional amount on top of their premium. </a:t>
            </a:r>
          </a:p>
          <a:p>
            <a:pPr lvl="1">
              <a:lnSpc>
                <a:spcPct val="80000"/>
              </a:lnSpc>
            </a:pPr>
            <a:endParaRPr lang="en-US" altLang="en-US" sz="2200" dirty="0">
              <a:cs typeface="Arial" charset="0"/>
            </a:endParaRPr>
          </a:p>
        </p:txBody>
      </p:sp>
      <p:grpSp>
        <p:nvGrpSpPr>
          <p:cNvPr id="10" name="Group 9" title="art">
            <a:extLst>
              <a:ext uri="{FF2B5EF4-FFF2-40B4-BE49-F238E27FC236}">
                <a16:creationId xmlns:a16="http://schemas.microsoft.com/office/drawing/2014/main" id="{89FB1AA2-6AE9-4838-B729-977A13465547}"/>
              </a:ext>
            </a:extLst>
          </p:cNvPr>
          <p:cNvGrpSpPr/>
          <p:nvPr/>
        </p:nvGrpSpPr>
        <p:grpSpPr>
          <a:xfrm>
            <a:off x="572738" y="1891517"/>
            <a:ext cx="1466303" cy="2334650"/>
            <a:chOff x="7108784" y="1808184"/>
            <a:chExt cx="1909568" cy="2370068"/>
          </a:xfrm>
        </p:grpSpPr>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B1DD98AD-401B-4B12-9C0B-8B93F6D747E3}"/>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5" name="Footer Placeholder 4">
            <a:extLst>
              <a:ext uri="{FF2B5EF4-FFF2-40B4-BE49-F238E27FC236}">
                <a16:creationId xmlns:a16="http://schemas.microsoft.com/office/drawing/2014/main" id="{20066B3E-2947-4252-80E5-B675DAACAC4C}"/>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365D1EC8-4A67-43C1-80F3-DC014D5CC3CC}"/>
              </a:ext>
            </a:extLst>
          </p:cNvPr>
          <p:cNvSpPr>
            <a:spLocks noGrp="1"/>
          </p:cNvSpPr>
          <p:nvPr>
            <p:ph type="sldNum" sz="quarter" idx="12"/>
          </p:nvPr>
        </p:nvSpPr>
        <p:spPr/>
        <p:txBody>
          <a:bodyPr/>
          <a:lstStyle/>
          <a:p>
            <a:fld id="{844A7B69-93E2-4D34-896D-EFDD7F03AB74}" type="slidenum">
              <a:rPr lang="en-US" smtClean="0"/>
              <a:t>32</a:t>
            </a:fld>
            <a:endParaRPr lang="en-US"/>
          </a:p>
        </p:txBody>
      </p:sp>
    </p:spTree>
    <p:extLst>
      <p:ext uri="{BB962C8B-B14F-4D97-AF65-F5344CB8AC3E}">
        <p14:creationId xmlns:p14="http://schemas.microsoft.com/office/powerpoint/2010/main" val="1867464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Costs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1225B20-28A1-4F4D-8F5C-C1920EF7F6BD}"/>
              </a:ext>
            </a:extLst>
          </p:cNvPr>
          <p:cNvSpPr/>
          <p:nvPr/>
        </p:nvSpPr>
        <p:spPr>
          <a:xfrm>
            <a:off x="1880861" y="1515706"/>
            <a:ext cx="9290257" cy="6374694"/>
          </a:xfrm>
          <a:prstGeom prst="rect">
            <a:avLst/>
          </a:prstGeom>
        </p:spPr>
        <p:txBody>
          <a:bodyPr wrap="square">
            <a:spAutoFit/>
          </a:bodyPr>
          <a:lstStyle/>
          <a:p>
            <a:pPr lvl="1">
              <a:lnSpc>
                <a:spcPct val="80000"/>
              </a:lnSpc>
              <a:spcAft>
                <a:spcPts val="1200"/>
              </a:spcAft>
            </a:pPr>
            <a:endParaRPr lang="en-US" altLang="en-US" sz="2400" b="1" dirty="0">
              <a:latin typeface="Arial" panose="020B0604020202020204" pitchFamily="34" charset="0"/>
              <a:cs typeface="Arial" panose="020B0604020202020204" pitchFamily="34" charset="0"/>
            </a:endParaRPr>
          </a:p>
          <a:p>
            <a:pPr lvl="1">
              <a:lnSpc>
                <a:spcPct val="80000"/>
              </a:lnSpc>
              <a:spcAft>
                <a:spcPts val="1200"/>
              </a:spcAft>
            </a:pPr>
            <a:r>
              <a:rPr lang="en-US" altLang="en-US" sz="2000" b="1" dirty="0">
                <a:latin typeface="Calibri" panose="020F0502020204030204" pitchFamily="34" charset="0"/>
                <a:cs typeface="Calibri" panose="020F0502020204030204" pitchFamily="34" charset="0"/>
              </a:rPr>
              <a:t>Late Enrollment Penalty</a:t>
            </a:r>
          </a:p>
          <a:p>
            <a:pPr marL="1257300" lvl="2" indent="-342900">
              <a:lnSpc>
                <a:spcPct val="80000"/>
              </a:lnSpc>
              <a:spcAft>
                <a:spcPts val="1200"/>
              </a:spcAft>
              <a:buFont typeface="Wingdings" panose="05000000000000000000" pitchFamily="2" charset="2"/>
              <a:buChar char="§"/>
            </a:pPr>
            <a:r>
              <a:rPr lang="en-US" altLang="en-US" sz="2000" dirty="0">
                <a:latin typeface="Calibri" panose="020F0502020204030204" pitchFamily="34" charset="0"/>
                <a:cs typeface="Calibri" panose="020F0502020204030204" pitchFamily="34" charset="0"/>
              </a:rPr>
              <a:t>You may pay a late enrollment penalty if you did not enroll in Part D during the IEP and did not have other </a:t>
            </a:r>
            <a:r>
              <a:rPr lang="en-US" altLang="en-US" sz="2000" b="1" i="1" dirty="0">
                <a:latin typeface="Calibri" panose="020F0502020204030204" pitchFamily="34" charset="0"/>
                <a:cs typeface="Calibri" panose="020F0502020204030204" pitchFamily="34" charset="0"/>
              </a:rPr>
              <a:t>creditable</a:t>
            </a:r>
            <a:r>
              <a:rPr lang="en-US" altLang="en-US" sz="2000" dirty="0">
                <a:latin typeface="Calibri" panose="020F0502020204030204" pitchFamily="34" charset="0"/>
                <a:cs typeface="Calibri" panose="020F0502020204030204" pitchFamily="34" charset="0"/>
              </a:rPr>
              <a:t> coverage*. </a:t>
            </a:r>
          </a:p>
          <a:p>
            <a:pPr marL="1257300" lvl="2" indent="-342900">
              <a:lnSpc>
                <a:spcPct val="80000"/>
              </a:lnSpc>
              <a:spcAft>
                <a:spcPts val="1200"/>
              </a:spcAft>
              <a:buFont typeface="Wingdings" panose="05000000000000000000" pitchFamily="2" charset="2"/>
              <a:buChar char="§"/>
            </a:pPr>
            <a:r>
              <a:rPr lang="en-US" altLang="en-US" sz="2000" dirty="0">
                <a:latin typeface="Calibri" panose="020F0502020204030204" pitchFamily="34" charset="0"/>
                <a:cs typeface="Calibri" panose="020F0502020204030204" pitchFamily="34" charset="0"/>
              </a:rPr>
              <a:t>The penalty is 1% of the average national monthly premium for every month you delayed enrollment.</a:t>
            </a:r>
          </a:p>
          <a:p>
            <a:pPr marL="1257300" lvl="2" indent="-342900">
              <a:lnSpc>
                <a:spcPct val="80000"/>
              </a:lnSpc>
              <a:spcAft>
                <a:spcPts val="1200"/>
              </a:spcAft>
              <a:buFont typeface="Wingdings" panose="05000000000000000000" pitchFamily="2" charset="2"/>
              <a:buChar char="§"/>
            </a:pPr>
            <a:r>
              <a:rPr lang="en-US" altLang="en-US" sz="2000" dirty="0">
                <a:latin typeface="Calibri" panose="020F0502020204030204" pitchFamily="34" charset="0"/>
                <a:cs typeface="Calibri" panose="020F0502020204030204" pitchFamily="34" charset="0"/>
              </a:rPr>
              <a:t>The penalty will be added to your monthly premium if and when you enroll in a Part D plan, and it will continue as long as you are enrolled</a:t>
            </a:r>
            <a:endParaRPr lang="en-US" altLang="en-US" sz="2000" b="1" dirty="0">
              <a:latin typeface="Calibri" panose="020F0502020204030204" pitchFamily="34" charset="0"/>
              <a:cs typeface="Calibri" panose="020F0502020204030204" pitchFamily="34" charset="0"/>
            </a:endParaRPr>
          </a:p>
          <a:p>
            <a:pPr lvl="1">
              <a:lnSpc>
                <a:spcPct val="80000"/>
              </a:lnSpc>
              <a:spcAft>
                <a:spcPts val="1200"/>
              </a:spcAft>
            </a:pPr>
            <a:endParaRPr lang="en-US" altLang="en-US" sz="2000" b="1" dirty="0">
              <a:latin typeface="Calibri" panose="020F0502020204030204" pitchFamily="34" charset="0"/>
              <a:cs typeface="Calibri" panose="020F0502020204030204" pitchFamily="34" charset="0"/>
            </a:endParaRPr>
          </a:p>
          <a:p>
            <a:pPr lvl="1">
              <a:lnSpc>
                <a:spcPct val="80000"/>
              </a:lnSpc>
              <a:spcAft>
                <a:spcPts val="1200"/>
              </a:spcAft>
            </a:pPr>
            <a:r>
              <a:rPr lang="en-US" altLang="en-US" sz="2000" b="1" dirty="0">
                <a:latin typeface="Calibri" panose="020F0502020204030204" pitchFamily="34" charset="0"/>
                <a:cs typeface="Calibri" panose="020F0502020204030204" pitchFamily="34" charset="0"/>
              </a:rPr>
              <a:t>*Creditable Coverage: </a:t>
            </a:r>
            <a:r>
              <a:rPr lang="en-US" altLang="en-US" sz="2000" dirty="0">
                <a:latin typeface="Calibri" panose="020F0502020204030204" pitchFamily="34" charset="0"/>
                <a:cs typeface="Calibri" panose="020F0502020204030204" pitchFamily="34" charset="0"/>
              </a:rPr>
              <a:t>Other prescription drug coverage that is expected to pay, on average, at least as much as Medicare’s standard Part D coverage, such as: </a:t>
            </a:r>
            <a:endParaRPr lang="en-US" altLang="en-US" sz="2000" b="1" dirty="0">
              <a:latin typeface="Calibri" panose="020F0502020204030204" pitchFamily="34" charset="0"/>
              <a:cs typeface="Calibri" panose="020F0502020204030204" pitchFamily="34" charset="0"/>
            </a:endParaRPr>
          </a:p>
          <a:p>
            <a:pPr marL="1714500" lvl="3" indent="-342900">
              <a:lnSpc>
                <a:spcPct val="80000"/>
              </a:lnSpc>
              <a:spcAft>
                <a:spcPts val="600"/>
              </a:spcAft>
              <a:buFont typeface="Wingdings" panose="05000000000000000000" pitchFamily="2" charset="2"/>
              <a:buChar char="§"/>
            </a:pPr>
            <a:r>
              <a:rPr lang="en-US" altLang="en-US" sz="2000" dirty="0">
                <a:latin typeface="Calibri" panose="020F0502020204030204" pitchFamily="34" charset="0"/>
                <a:cs typeface="Calibri" panose="020F0502020204030204" pitchFamily="34" charset="0"/>
              </a:rPr>
              <a:t>Veterans drug coverage</a:t>
            </a:r>
          </a:p>
          <a:p>
            <a:pPr marL="1714500" lvl="3" indent="-342900">
              <a:lnSpc>
                <a:spcPct val="80000"/>
              </a:lnSpc>
              <a:spcAft>
                <a:spcPts val="600"/>
              </a:spcAft>
              <a:buFont typeface="Wingdings" panose="05000000000000000000" pitchFamily="2" charset="2"/>
              <a:buChar char="§"/>
            </a:pPr>
            <a:r>
              <a:rPr lang="en-US" altLang="en-US" sz="2000" dirty="0" err="1">
                <a:latin typeface="Calibri" panose="020F0502020204030204" pitchFamily="34" charset="0"/>
                <a:cs typeface="Calibri" panose="020F0502020204030204" pitchFamily="34" charset="0"/>
              </a:rPr>
              <a:t>SeniorCare</a:t>
            </a:r>
            <a:endParaRPr lang="en-US" altLang="en-US" sz="2000" dirty="0">
              <a:latin typeface="Calibri" panose="020F0502020204030204" pitchFamily="34" charset="0"/>
              <a:cs typeface="Calibri" panose="020F0502020204030204" pitchFamily="34" charset="0"/>
            </a:endParaRPr>
          </a:p>
          <a:p>
            <a:pPr marL="1714500" lvl="3" indent="-342900">
              <a:lnSpc>
                <a:spcPct val="80000"/>
              </a:lnSpc>
              <a:spcAft>
                <a:spcPts val="600"/>
              </a:spcAft>
              <a:buFont typeface="Wingdings" panose="05000000000000000000" pitchFamily="2" charset="2"/>
              <a:buChar char="§"/>
            </a:pPr>
            <a:r>
              <a:rPr lang="en-US" altLang="en-US" sz="2000" dirty="0">
                <a:latin typeface="Calibri" panose="020F0502020204030204" pitchFamily="34" charset="0"/>
                <a:cs typeface="Calibri" panose="020F0502020204030204" pitchFamily="34" charset="0"/>
              </a:rPr>
              <a:t>Some types of Employer Coverage </a:t>
            </a:r>
          </a:p>
          <a:p>
            <a:pPr lvl="1">
              <a:lnSpc>
                <a:spcPct val="80000"/>
              </a:lnSpc>
              <a:spcAft>
                <a:spcPts val="1200"/>
              </a:spcAft>
            </a:pPr>
            <a:endParaRPr lang="en-US" altLang="en-US" sz="2000" dirty="0">
              <a:cs typeface="Arial" panose="020B0604020202020204" pitchFamily="34" charset="0"/>
            </a:endParaRPr>
          </a:p>
          <a:p>
            <a:pPr lvl="1">
              <a:lnSpc>
                <a:spcPct val="80000"/>
              </a:lnSpc>
              <a:spcAft>
                <a:spcPts val="1200"/>
              </a:spcAft>
            </a:pPr>
            <a:endParaRPr lang="en-US" altLang="en-US" sz="2000" dirty="0">
              <a:cs typeface="Arial" panose="020B0604020202020204" pitchFamily="34" charset="0"/>
            </a:endParaRPr>
          </a:p>
          <a:p>
            <a:pPr lvl="2">
              <a:lnSpc>
                <a:spcPct val="80000"/>
              </a:lnSpc>
              <a:spcAft>
                <a:spcPts val="1200"/>
              </a:spcAft>
            </a:pPr>
            <a:endParaRPr lang="en-US" altLang="en-US" sz="2000" dirty="0">
              <a:cs typeface="Arial" charset="0"/>
            </a:endParaRPr>
          </a:p>
          <a:p>
            <a:pPr lvl="1">
              <a:lnSpc>
                <a:spcPct val="80000"/>
              </a:lnSpc>
            </a:pPr>
            <a:endParaRPr lang="en-US" altLang="en-US" sz="2200" dirty="0">
              <a:cs typeface="Arial" charset="0"/>
            </a:endParaRPr>
          </a:p>
        </p:txBody>
      </p:sp>
      <p:grpSp>
        <p:nvGrpSpPr>
          <p:cNvPr id="10" name="Group 9" title="art">
            <a:extLst>
              <a:ext uri="{FF2B5EF4-FFF2-40B4-BE49-F238E27FC236}">
                <a16:creationId xmlns:a16="http://schemas.microsoft.com/office/drawing/2014/main" id="{89FB1AA2-6AE9-4838-B729-977A13465547}"/>
              </a:ext>
            </a:extLst>
          </p:cNvPr>
          <p:cNvGrpSpPr/>
          <p:nvPr/>
        </p:nvGrpSpPr>
        <p:grpSpPr>
          <a:xfrm>
            <a:off x="572738" y="1891517"/>
            <a:ext cx="1466303" cy="2334650"/>
            <a:chOff x="7108784" y="1808184"/>
            <a:chExt cx="1909568" cy="2370068"/>
          </a:xfrm>
        </p:grpSpPr>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B1DD98AD-401B-4B12-9C0B-8B93F6D747E3}"/>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2" name="Footer Placeholder 1">
            <a:extLst>
              <a:ext uri="{FF2B5EF4-FFF2-40B4-BE49-F238E27FC236}">
                <a16:creationId xmlns:a16="http://schemas.microsoft.com/office/drawing/2014/main" id="{923775C3-792F-4DB9-AF18-77950A59CF95}"/>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A0B46066-D704-4326-962C-919DC22127A8}"/>
              </a:ext>
            </a:extLst>
          </p:cNvPr>
          <p:cNvSpPr>
            <a:spLocks noGrp="1"/>
          </p:cNvSpPr>
          <p:nvPr>
            <p:ph type="sldNum" sz="quarter" idx="12"/>
          </p:nvPr>
        </p:nvSpPr>
        <p:spPr/>
        <p:txBody>
          <a:bodyPr/>
          <a:lstStyle/>
          <a:p>
            <a:fld id="{844A7B69-93E2-4D34-896D-EFDD7F03AB74}" type="slidenum">
              <a:rPr lang="en-US" smtClean="0"/>
              <a:t>33</a:t>
            </a:fld>
            <a:endParaRPr lang="en-US"/>
          </a:p>
        </p:txBody>
      </p:sp>
    </p:spTree>
    <p:extLst>
      <p:ext uri="{BB962C8B-B14F-4D97-AF65-F5344CB8AC3E}">
        <p14:creationId xmlns:p14="http://schemas.microsoft.com/office/powerpoint/2010/main" val="221709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Costs </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a:extLst>
              <a:ext uri="{FF2B5EF4-FFF2-40B4-BE49-F238E27FC236}">
                <a16:creationId xmlns:a16="http://schemas.microsoft.com/office/drawing/2014/main" id="{94C478C5-267B-408B-898E-81FBB1F8B8FB}"/>
              </a:ext>
            </a:extLst>
          </p:cNvPr>
          <p:cNvGrpSpPr/>
          <p:nvPr/>
        </p:nvGrpSpPr>
        <p:grpSpPr>
          <a:xfrm>
            <a:off x="572737" y="2102432"/>
            <a:ext cx="1466303" cy="2123736"/>
            <a:chOff x="7108787" y="2022298"/>
            <a:chExt cx="1909569" cy="2155954"/>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08787" y="2678512"/>
              <a:ext cx="1909569"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10" name="Rectangle 9">
            <a:extLst>
              <a:ext uri="{FF2B5EF4-FFF2-40B4-BE49-F238E27FC236}">
                <a16:creationId xmlns:a16="http://schemas.microsoft.com/office/drawing/2014/main" id="{73B3917D-96FC-451F-A289-F0FE4F09EC3C}"/>
              </a:ext>
            </a:extLst>
          </p:cNvPr>
          <p:cNvSpPr/>
          <p:nvPr/>
        </p:nvSpPr>
        <p:spPr>
          <a:xfrm>
            <a:off x="2320356" y="3487503"/>
            <a:ext cx="872322" cy="105727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chemeClr val="tx2">
                    <a:lumMod val="50000"/>
                  </a:schemeClr>
                </a:solidFill>
              </a:rPr>
              <a:t>D</a:t>
            </a:r>
          </a:p>
        </p:txBody>
      </p:sp>
      <p:sp>
        <p:nvSpPr>
          <p:cNvPr id="11" name="Flowchart: Process 10">
            <a:extLst>
              <a:ext uri="{FF2B5EF4-FFF2-40B4-BE49-F238E27FC236}">
                <a16:creationId xmlns:a16="http://schemas.microsoft.com/office/drawing/2014/main" id="{20C9B6D5-4C3A-4809-95AD-A22A2E1B2509}"/>
              </a:ext>
            </a:extLst>
          </p:cNvPr>
          <p:cNvSpPr/>
          <p:nvPr/>
        </p:nvSpPr>
        <p:spPr>
          <a:xfrm>
            <a:off x="3192678" y="3488079"/>
            <a:ext cx="2623473" cy="10398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Initial Coverage </a:t>
            </a:r>
          </a:p>
          <a:p>
            <a:pPr algn="ctr">
              <a:defRPr/>
            </a:pPr>
            <a:r>
              <a:rPr lang="en-US" sz="2400" b="1" dirty="0">
                <a:solidFill>
                  <a:schemeClr val="bg1"/>
                </a:solidFill>
              </a:rPr>
              <a:t>Period</a:t>
            </a:r>
          </a:p>
        </p:txBody>
      </p:sp>
      <p:sp>
        <p:nvSpPr>
          <p:cNvPr id="12" name="Rectangle 11">
            <a:extLst>
              <a:ext uri="{FF2B5EF4-FFF2-40B4-BE49-F238E27FC236}">
                <a16:creationId xmlns:a16="http://schemas.microsoft.com/office/drawing/2014/main" id="{A2AF84DB-7CAD-4C3D-A60E-BF80BE838052}"/>
              </a:ext>
            </a:extLst>
          </p:cNvPr>
          <p:cNvSpPr/>
          <p:nvPr/>
        </p:nvSpPr>
        <p:spPr>
          <a:xfrm>
            <a:off x="5816151" y="3488079"/>
            <a:ext cx="2472628" cy="10572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Coverage</a:t>
            </a:r>
            <a:r>
              <a:rPr lang="en-US" dirty="0"/>
              <a:t> </a:t>
            </a:r>
            <a:r>
              <a:rPr lang="en-US" sz="2400" b="1" dirty="0">
                <a:solidFill>
                  <a:schemeClr val="tx1"/>
                </a:solidFill>
              </a:rPr>
              <a:t>Gap</a:t>
            </a:r>
          </a:p>
        </p:txBody>
      </p:sp>
      <p:sp>
        <p:nvSpPr>
          <p:cNvPr id="13" name="Right Arrow 5">
            <a:extLst>
              <a:ext uri="{FF2B5EF4-FFF2-40B4-BE49-F238E27FC236}">
                <a16:creationId xmlns:a16="http://schemas.microsoft.com/office/drawing/2014/main" id="{372600DF-7CB9-4F13-BB18-1850F1B3EBFF}"/>
              </a:ext>
            </a:extLst>
          </p:cNvPr>
          <p:cNvSpPr/>
          <p:nvPr/>
        </p:nvSpPr>
        <p:spPr>
          <a:xfrm>
            <a:off x="8275544" y="3321391"/>
            <a:ext cx="3149164" cy="1373188"/>
          </a:xfrm>
          <a:prstGeom prst="rightArrow">
            <a:avLst>
              <a:gd name="adj1" fmla="val 75367"/>
              <a:gd name="adj2" fmla="val 5396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Catastrophic Period</a:t>
            </a:r>
          </a:p>
        </p:txBody>
      </p:sp>
      <p:sp>
        <p:nvSpPr>
          <p:cNvPr id="14" name="TextBox 17">
            <a:extLst>
              <a:ext uri="{FF2B5EF4-FFF2-40B4-BE49-F238E27FC236}">
                <a16:creationId xmlns:a16="http://schemas.microsoft.com/office/drawing/2014/main" id="{2AFEB7BE-C575-44CF-B276-47F2587BF619}"/>
              </a:ext>
            </a:extLst>
          </p:cNvPr>
          <p:cNvSpPr txBox="1">
            <a:spLocks noChangeArrowheads="1"/>
          </p:cNvSpPr>
          <p:nvPr/>
        </p:nvSpPr>
        <p:spPr bwMode="auto">
          <a:xfrm>
            <a:off x="3204274" y="4545354"/>
            <a:ext cx="2625112" cy="92333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dirty="0">
                <a:latin typeface="+mn-lt"/>
              </a:rPr>
              <a:t>Beneficiary pays either 25% or actuarially equivalent tier structure</a:t>
            </a:r>
            <a:r>
              <a:rPr lang="en-US" altLang="en-US" sz="1600" dirty="0"/>
              <a:t>.</a:t>
            </a:r>
          </a:p>
        </p:txBody>
      </p:sp>
      <p:sp>
        <p:nvSpPr>
          <p:cNvPr id="15" name="TextBox 19">
            <a:extLst>
              <a:ext uri="{FF2B5EF4-FFF2-40B4-BE49-F238E27FC236}">
                <a16:creationId xmlns:a16="http://schemas.microsoft.com/office/drawing/2014/main" id="{C837E61D-CDC2-44A2-B4D5-4A76F8AB64BC}"/>
              </a:ext>
            </a:extLst>
          </p:cNvPr>
          <p:cNvSpPr txBox="1">
            <a:spLocks noChangeArrowheads="1"/>
          </p:cNvSpPr>
          <p:nvPr/>
        </p:nvSpPr>
        <p:spPr bwMode="auto">
          <a:xfrm>
            <a:off x="5827746" y="4547060"/>
            <a:ext cx="2440333" cy="92333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dirty="0">
                <a:latin typeface="+mn-lt"/>
              </a:rPr>
              <a:t>Beneficiary pays 25% of brand name drugs and 25% of generic drugs.</a:t>
            </a:r>
          </a:p>
        </p:txBody>
      </p:sp>
      <p:sp>
        <p:nvSpPr>
          <p:cNvPr id="16" name="TextBox 25">
            <a:extLst>
              <a:ext uri="{FF2B5EF4-FFF2-40B4-BE49-F238E27FC236}">
                <a16:creationId xmlns:a16="http://schemas.microsoft.com/office/drawing/2014/main" id="{85E907B8-DA13-402A-A9BF-AB8045F357E9}"/>
              </a:ext>
            </a:extLst>
          </p:cNvPr>
          <p:cNvSpPr txBox="1">
            <a:spLocks noChangeArrowheads="1"/>
          </p:cNvSpPr>
          <p:nvPr/>
        </p:nvSpPr>
        <p:spPr bwMode="auto">
          <a:xfrm>
            <a:off x="8275544" y="4545354"/>
            <a:ext cx="2392362" cy="92333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dirty="0">
                <a:latin typeface="+mn-lt"/>
              </a:rPr>
              <a:t>Beneficiary pays 5% or $3.70 for generics and $9.20 for brand-names.</a:t>
            </a:r>
          </a:p>
        </p:txBody>
      </p:sp>
      <p:sp>
        <p:nvSpPr>
          <p:cNvPr id="17" name="Rectangle 16">
            <a:extLst>
              <a:ext uri="{FF2B5EF4-FFF2-40B4-BE49-F238E27FC236}">
                <a16:creationId xmlns:a16="http://schemas.microsoft.com/office/drawing/2014/main" id="{20BC3CF8-F734-4B20-BEBF-F4B78A5F164C}"/>
              </a:ext>
            </a:extLst>
          </p:cNvPr>
          <p:cNvSpPr/>
          <p:nvPr/>
        </p:nvSpPr>
        <p:spPr>
          <a:xfrm rot="18492975">
            <a:off x="2315361" y="2204238"/>
            <a:ext cx="1715533" cy="707886"/>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Deductible =</a:t>
            </a:r>
          </a:p>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$445 or less</a:t>
            </a:r>
          </a:p>
        </p:txBody>
      </p:sp>
      <p:sp>
        <p:nvSpPr>
          <p:cNvPr id="18" name="Rectangle 17">
            <a:extLst>
              <a:ext uri="{FF2B5EF4-FFF2-40B4-BE49-F238E27FC236}">
                <a16:creationId xmlns:a16="http://schemas.microsoft.com/office/drawing/2014/main" id="{DD608DAA-32FF-48F5-B1DC-5B84CA64505D}"/>
              </a:ext>
            </a:extLst>
          </p:cNvPr>
          <p:cNvSpPr/>
          <p:nvPr/>
        </p:nvSpPr>
        <p:spPr>
          <a:xfrm rot="18492975">
            <a:off x="4892670" y="1887179"/>
            <a:ext cx="3009979" cy="707886"/>
          </a:xfrm>
          <a:prstGeom prst="rect">
            <a:avLst/>
          </a:prstGeom>
          <a:noFill/>
        </p:spPr>
        <p:txBody>
          <a:bodyPr wrap="square">
            <a:spAutoFit/>
          </a:bodyPr>
          <a:lstStyle/>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TOTAL drug costs </a:t>
            </a:r>
            <a:r>
              <a:rPr lang="en-US" sz="20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a:t>
            </a:r>
          </a:p>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$4,130</a:t>
            </a:r>
          </a:p>
        </p:txBody>
      </p:sp>
      <p:sp>
        <p:nvSpPr>
          <p:cNvPr id="19" name="Rectangle 18">
            <a:extLst>
              <a:ext uri="{FF2B5EF4-FFF2-40B4-BE49-F238E27FC236}">
                <a16:creationId xmlns:a16="http://schemas.microsoft.com/office/drawing/2014/main" id="{0EB5D9BE-8B48-412B-9FF5-F48E709E617C}"/>
              </a:ext>
            </a:extLst>
          </p:cNvPr>
          <p:cNvSpPr/>
          <p:nvPr/>
        </p:nvSpPr>
        <p:spPr>
          <a:xfrm rot="18492975">
            <a:off x="7388759" y="1932991"/>
            <a:ext cx="2443681" cy="707886"/>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Total OOP costs = </a:t>
            </a:r>
          </a:p>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$6,550 </a:t>
            </a:r>
          </a:p>
        </p:txBody>
      </p:sp>
      <p:sp>
        <p:nvSpPr>
          <p:cNvPr id="20" name="Down Arrow 21">
            <a:extLst>
              <a:ext uri="{FF2B5EF4-FFF2-40B4-BE49-F238E27FC236}">
                <a16:creationId xmlns:a16="http://schemas.microsoft.com/office/drawing/2014/main" id="{3173192B-8539-45E5-A9A0-7615C6EF5C5D}"/>
              </a:ext>
            </a:extLst>
          </p:cNvPr>
          <p:cNvSpPr/>
          <p:nvPr/>
        </p:nvSpPr>
        <p:spPr>
          <a:xfrm rot="2207734">
            <a:off x="5953808" y="2775766"/>
            <a:ext cx="207963" cy="709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Down Arrow 21">
            <a:extLst>
              <a:ext uri="{FF2B5EF4-FFF2-40B4-BE49-F238E27FC236}">
                <a16:creationId xmlns:a16="http://schemas.microsoft.com/office/drawing/2014/main" id="{3105400D-3D26-4797-BF01-956ACC934950}"/>
              </a:ext>
            </a:extLst>
          </p:cNvPr>
          <p:cNvSpPr/>
          <p:nvPr/>
        </p:nvSpPr>
        <p:spPr>
          <a:xfrm rot="2207734">
            <a:off x="8413200" y="2805315"/>
            <a:ext cx="207963" cy="709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6">
            <a:extLst>
              <a:ext uri="{FF2B5EF4-FFF2-40B4-BE49-F238E27FC236}">
                <a16:creationId xmlns:a16="http://schemas.microsoft.com/office/drawing/2014/main" id="{6E832130-6C2C-424B-A121-A2CA44F7A30A}"/>
              </a:ext>
            </a:extLst>
          </p:cNvPr>
          <p:cNvSpPr txBox="1">
            <a:spLocks noChangeArrowheads="1"/>
          </p:cNvSpPr>
          <p:nvPr/>
        </p:nvSpPr>
        <p:spPr bwMode="auto">
          <a:xfrm>
            <a:off x="1116282" y="5843136"/>
            <a:ext cx="9814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t>From January 1, 2021 (or a later start date for those who enroll after January 1).</a:t>
            </a:r>
          </a:p>
        </p:txBody>
      </p:sp>
      <p:sp>
        <p:nvSpPr>
          <p:cNvPr id="5" name="Footer Placeholder 4">
            <a:extLst>
              <a:ext uri="{FF2B5EF4-FFF2-40B4-BE49-F238E27FC236}">
                <a16:creationId xmlns:a16="http://schemas.microsoft.com/office/drawing/2014/main" id="{9B299AFB-315F-4508-9832-A99383E12A7E}"/>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F8CAF6FF-2582-4C2E-9433-319E1958B55C}"/>
              </a:ext>
            </a:extLst>
          </p:cNvPr>
          <p:cNvSpPr>
            <a:spLocks noGrp="1"/>
          </p:cNvSpPr>
          <p:nvPr>
            <p:ph type="sldNum" sz="quarter" idx="12"/>
          </p:nvPr>
        </p:nvSpPr>
        <p:spPr/>
        <p:txBody>
          <a:bodyPr/>
          <a:lstStyle/>
          <a:p>
            <a:fld id="{844A7B69-93E2-4D34-896D-EFDD7F03AB74}" type="slidenum">
              <a:rPr lang="en-US" smtClean="0"/>
              <a:t>34</a:t>
            </a:fld>
            <a:endParaRPr lang="en-US"/>
          </a:p>
        </p:txBody>
      </p:sp>
    </p:spTree>
    <p:extLst>
      <p:ext uri="{BB962C8B-B14F-4D97-AF65-F5344CB8AC3E}">
        <p14:creationId xmlns:p14="http://schemas.microsoft.com/office/powerpoint/2010/main" val="3704856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a:extLst>
              <a:ext uri="{FF2B5EF4-FFF2-40B4-BE49-F238E27FC236}">
                <a16:creationId xmlns:a16="http://schemas.microsoft.com/office/drawing/2014/main" id="{94C478C5-267B-408B-898E-81FBB1F8B8FB}"/>
              </a:ext>
            </a:extLst>
          </p:cNvPr>
          <p:cNvGrpSpPr/>
          <p:nvPr/>
        </p:nvGrpSpPr>
        <p:grpSpPr>
          <a:xfrm>
            <a:off x="572737" y="2102432"/>
            <a:ext cx="1466303" cy="1723626"/>
            <a:chOff x="7108787" y="2022298"/>
            <a:chExt cx="1909569" cy="1749774"/>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2" name="Rectangle 1">
            <a:extLst>
              <a:ext uri="{FF2B5EF4-FFF2-40B4-BE49-F238E27FC236}">
                <a16:creationId xmlns:a16="http://schemas.microsoft.com/office/drawing/2014/main" id="{EA95CB36-4B99-45D0-97C8-1C33F9EC47EB}"/>
              </a:ext>
            </a:extLst>
          </p:cNvPr>
          <p:cNvSpPr/>
          <p:nvPr/>
        </p:nvSpPr>
        <p:spPr>
          <a:xfrm>
            <a:off x="4341353" y="1343642"/>
            <a:ext cx="3509294"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What is Covered </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3A8923C-9103-4668-87EE-F78841CD6863}"/>
              </a:ext>
            </a:extLst>
          </p:cNvPr>
          <p:cNvSpPr/>
          <p:nvPr/>
        </p:nvSpPr>
        <p:spPr>
          <a:xfrm>
            <a:off x="2819426" y="2497562"/>
            <a:ext cx="8534374" cy="3139321"/>
          </a:xfrm>
          <a:prstGeom prst="rect">
            <a:avLst/>
          </a:prstGeom>
        </p:spPr>
        <p:txBody>
          <a:bodyPr wrap="square">
            <a:spAutoFit/>
          </a:bodyPr>
          <a:lstStyle/>
          <a:p>
            <a:pPr marL="342900" indent="-342900">
              <a:spcAft>
                <a:spcPts val="1200"/>
              </a:spcAft>
              <a:buFont typeface="Wingdings" panose="05000000000000000000" pitchFamily="2" charset="2"/>
              <a:buChar char="§"/>
            </a:pPr>
            <a:r>
              <a:rPr lang="en-US" altLang="en-US" sz="2600" dirty="0">
                <a:cs typeface="Arial" charset="0"/>
              </a:rPr>
              <a:t>Prescribed medications</a:t>
            </a:r>
          </a:p>
          <a:p>
            <a:pPr marL="342900" indent="-342900">
              <a:spcAft>
                <a:spcPts val="1200"/>
              </a:spcAft>
              <a:buFont typeface="Wingdings" panose="05000000000000000000" pitchFamily="2" charset="2"/>
              <a:buChar char="§"/>
            </a:pPr>
            <a:r>
              <a:rPr lang="en-US" altLang="en-US" sz="2600" dirty="0">
                <a:cs typeface="Arial" charset="0"/>
              </a:rPr>
              <a:t>Medications that are included in a plan’s formulary- which is the </a:t>
            </a:r>
            <a:r>
              <a:rPr lang="en-US" sz="2600" b="0" i="0" dirty="0">
                <a:solidFill>
                  <a:srgbClr val="0F0F0F"/>
                </a:solidFill>
                <a:effectLst/>
              </a:rPr>
              <a:t>plan’s list of covered drugs</a:t>
            </a:r>
            <a:r>
              <a:rPr lang="en-US" altLang="en-US" sz="2600" dirty="0">
                <a:cs typeface="Arial" charset="0"/>
              </a:rPr>
              <a:t> </a:t>
            </a:r>
          </a:p>
          <a:p>
            <a:pPr algn="ctr">
              <a:spcAft>
                <a:spcPts val="1200"/>
              </a:spcAft>
            </a:pPr>
            <a:r>
              <a:rPr lang="en-US" altLang="en-US" sz="2600" dirty="0">
                <a:cs typeface="Arial" charset="0"/>
              </a:rPr>
              <a:t>**Not all medications are covered by all plans**</a:t>
            </a:r>
          </a:p>
          <a:p>
            <a:pPr marL="342900" indent="-342900">
              <a:spcAft>
                <a:spcPts val="1200"/>
              </a:spcAft>
              <a:buFont typeface="Wingdings" panose="05000000000000000000" pitchFamily="2" charset="2"/>
              <a:buChar char="§"/>
            </a:pPr>
            <a:r>
              <a:rPr lang="en-US" altLang="en-US" sz="2600" dirty="0">
                <a:cs typeface="Arial" charset="0"/>
              </a:rPr>
              <a:t>Medications must be for medically prescribed use.</a:t>
            </a:r>
          </a:p>
          <a:p>
            <a:pPr marL="342900" indent="-342900">
              <a:spcAft>
                <a:spcPts val="1200"/>
              </a:spcAft>
              <a:buFont typeface="Wingdings" panose="05000000000000000000" pitchFamily="2" charset="2"/>
              <a:buChar char="§"/>
            </a:pPr>
            <a:endParaRPr lang="en-US" altLang="en-US" sz="2800" dirty="0">
              <a:cs typeface="Arial" charset="0"/>
            </a:endParaRPr>
          </a:p>
        </p:txBody>
      </p:sp>
      <p:sp>
        <p:nvSpPr>
          <p:cNvPr id="10" name="Footer Placeholder 9">
            <a:extLst>
              <a:ext uri="{FF2B5EF4-FFF2-40B4-BE49-F238E27FC236}">
                <a16:creationId xmlns:a16="http://schemas.microsoft.com/office/drawing/2014/main" id="{AE5CCA1B-42CB-465C-BF8A-119F6E5374CF}"/>
              </a:ext>
            </a:extLst>
          </p:cNvPr>
          <p:cNvSpPr>
            <a:spLocks noGrp="1"/>
          </p:cNvSpPr>
          <p:nvPr>
            <p:ph type="ftr" sz="quarter" idx="11"/>
          </p:nvPr>
        </p:nvSpPr>
        <p:spPr/>
        <p:txBody>
          <a:bodyPr/>
          <a:lstStyle/>
          <a:p>
            <a:r>
              <a:rPr lang="en-US" dirty="0"/>
              <a:t>         </a:t>
            </a:r>
          </a:p>
        </p:txBody>
      </p:sp>
      <p:sp>
        <p:nvSpPr>
          <p:cNvPr id="11" name="Slide Number Placeholder 10">
            <a:extLst>
              <a:ext uri="{FF2B5EF4-FFF2-40B4-BE49-F238E27FC236}">
                <a16:creationId xmlns:a16="http://schemas.microsoft.com/office/drawing/2014/main" id="{05C186ED-AB5F-4A2A-9BB2-309A8216769F}"/>
              </a:ext>
            </a:extLst>
          </p:cNvPr>
          <p:cNvSpPr>
            <a:spLocks noGrp="1"/>
          </p:cNvSpPr>
          <p:nvPr>
            <p:ph type="sldNum" sz="quarter" idx="12"/>
          </p:nvPr>
        </p:nvSpPr>
        <p:spPr/>
        <p:txBody>
          <a:bodyPr/>
          <a:lstStyle/>
          <a:p>
            <a:fld id="{844A7B69-93E2-4D34-896D-EFDD7F03AB74}" type="slidenum">
              <a:rPr lang="en-US" smtClean="0"/>
              <a:t>35</a:t>
            </a:fld>
            <a:endParaRPr lang="en-US"/>
          </a:p>
        </p:txBody>
      </p:sp>
    </p:spTree>
    <p:extLst>
      <p:ext uri="{BB962C8B-B14F-4D97-AF65-F5344CB8AC3E}">
        <p14:creationId xmlns:p14="http://schemas.microsoft.com/office/powerpoint/2010/main" val="1618253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C17910C-B812-4414-A756-FBDBFC6135A7}"/>
              </a:ext>
            </a:extLst>
          </p:cNvPr>
          <p:cNvSpPr/>
          <p:nvPr/>
        </p:nvSpPr>
        <p:spPr>
          <a:xfrm>
            <a:off x="3874879" y="1419266"/>
            <a:ext cx="4442242"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What Is Not Covered?</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8A71B4A-51A0-41C4-9049-6F05834520EF}"/>
              </a:ext>
            </a:extLst>
          </p:cNvPr>
          <p:cNvSpPr/>
          <p:nvPr/>
        </p:nvSpPr>
        <p:spPr>
          <a:xfrm>
            <a:off x="3265069" y="2139811"/>
            <a:ext cx="7362837" cy="3801041"/>
          </a:xfrm>
          <a:prstGeom prst="rect">
            <a:avLst/>
          </a:prstGeom>
        </p:spPr>
        <p:txBody>
          <a:bodyPr wrap="square">
            <a:spAutoFit/>
          </a:bodyPr>
          <a:lstStyle/>
          <a:p>
            <a:pPr marL="342900" indent="-342900">
              <a:spcAft>
                <a:spcPts val="600"/>
              </a:spcAft>
              <a:buFont typeface="Wingdings" panose="05000000000000000000" pitchFamily="2" charset="2"/>
              <a:buChar char="§"/>
            </a:pPr>
            <a:r>
              <a:rPr lang="en-US" altLang="en-US" sz="2200" dirty="0">
                <a:cs typeface="Arial" charset="0"/>
              </a:rPr>
              <a:t>Medications that are not on a plan’s formulary are </a:t>
            </a:r>
            <a:r>
              <a:rPr lang="en-US" altLang="en-US" sz="2200" i="1" dirty="0">
                <a:cs typeface="Arial" charset="0"/>
              </a:rPr>
              <a:t>usually</a:t>
            </a:r>
            <a:r>
              <a:rPr lang="en-US" altLang="en-US" sz="2200" dirty="0">
                <a:cs typeface="Arial" charset="0"/>
              </a:rPr>
              <a:t> not covered.</a:t>
            </a:r>
          </a:p>
          <a:p>
            <a:pPr marL="342900" indent="-342900">
              <a:spcAft>
                <a:spcPts val="600"/>
              </a:spcAft>
              <a:buFont typeface="Wingdings" panose="05000000000000000000" pitchFamily="2" charset="2"/>
              <a:buChar char="§"/>
            </a:pPr>
            <a:r>
              <a:rPr lang="en-US" altLang="en-US" sz="2200" dirty="0">
                <a:cs typeface="Arial" charset="0"/>
              </a:rPr>
              <a:t>Non-prescription, over-the-counter drugs</a:t>
            </a:r>
          </a:p>
          <a:p>
            <a:pPr marL="342900" indent="-342900">
              <a:spcAft>
                <a:spcPts val="600"/>
              </a:spcAft>
              <a:buFont typeface="Wingdings" panose="05000000000000000000" pitchFamily="2" charset="2"/>
              <a:buChar char="§"/>
            </a:pPr>
            <a:r>
              <a:rPr lang="en-US" altLang="en-US" sz="2200" dirty="0">
                <a:cs typeface="Arial" charset="0"/>
              </a:rPr>
              <a:t>Drugs that are not approved by the Federal Drug Administration (FDA)</a:t>
            </a:r>
          </a:p>
          <a:p>
            <a:pPr marL="342900" indent="-342900">
              <a:spcAft>
                <a:spcPts val="600"/>
              </a:spcAft>
              <a:buFont typeface="Wingdings" panose="05000000000000000000" pitchFamily="2" charset="2"/>
              <a:buChar char="§"/>
            </a:pPr>
            <a:r>
              <a:rPr lang="en-US" altLang="en-US" sz="2200" dirty="0">
                <a:cs typeface="Arial" charset="0"/>
              </a:rPr>
              <a:t>Vitamins and minerals</a:t>
            </a:r>
          </a:p>
          <a:p>
            <a:pPr marL="342900" indent="-342900">
              <a:spcAft>
                <a:spcPts val="600"/>
              </a:spcAft>
              <a:buFont typeface="Wingdings" panose="05000000000000000000" pitchFamily="2" charset="2"/>
              <a:buChar char="§"/>
            </a:pPr>
            <a:r>
              <a:rPr lang="en-US" altLang="en-US" sz="2200" dirty="0">
                <a:cs typeface="Arial" charset="0"/>
              </a:rPr>
              <a:t>Cough medicine</a:t>
            </a:r>
          </a:p>
          <a:p>
            <a:pPr marL="342900" indent="-342900">
              <a:buFont typeface="Wingdings" panose="05000000000000000000" pitchFamily="2" charset="2"/>
              <a:buChar char="§"/>
            </a:pPr>
            <a:r>
              <a:rPr lang="en-US" altLang="en-US" sz="2200" dirty="0">
                <a:cs typeface="Arial" charset="0"/>
              </a:rPr>
              <a:t>Drugs for cosmetic purposes</a:t>
            </a:r>
          </a:p>
          <a:p>
            <a:pPr marL="800100" lvl="1" indent="-342900">
              <a:buFont typeface="Wingdings" panose="05000000000000000000" pitchFamily="2" charset="2"/>
              <a:buChar char="§"/>
            </a:pPr>
            <a:r>
              <a:rPr lang="en-US" altLang="en-US" sz="2000" dirty="0">
                <a:cs typeface="Arial" charset="0"/>
              </a:rPr>
              <a:t>Weight loss or weight gain</a:t>
            </a:r>
          </a:p>
          <a:p>
            <a:pPr marL="800100" lvl="1" indent="-342900">
              <a:buFont typeface="Wingdings" panose="05000000000000000000" pitchFamily="2" charset="2"/>
              <a:buChar char="§"/>
            </a:pPr>
            <a:r>
              <a:rPr lang="en-US" altLang="en-US" sz="2000" dirty="0">
                <a:cs typeface="Arial" charset="0"/>
              </a:rPr>
              <a:t>Hair loss</a:t>
            </a:r>
          </a:p>
        </p:txBody>
      </p:sp>
      <p:pic>
        <p:nvPicPr>
          <p:cNvPr id="10" name="Picture 9">
            <a:extLst>
              <a:ext uri="{FF2B5EF4-FFF2-40B4-BE49-F238E27FC236}">
                <a16:creationId xmlns:a16="http://schemas.microsoft.com/office/drawing/2014/main" id="{72540469-CD81-4F9D-90CE-AB2DDECF7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65" y="2100355"/>
            <a:ext cx="1855304" cy="1614114"/>
          </a:xfrm>
          <a:prstGeom prst="rect">
            <a:avLst/>
          </a:prstGeom>
        </p:spPr>
      </p:pic>
      <p:sp>
        <p:nvSpPr>
          <p:cNvPr id="7" name="Footer Placeholder 6">
            <a:extLst>
              <a:ext uri="{FF2B5EF4-FFF2-40B4-BE49-F238E27FC236}">
                <a16:creationId xmlns:a16="http://schemas.microsoft.com/office/drawing/2014/main" id="{2BEC43E3-B8A2-4073-926F-EFF36D963A09}"/>
              </a:ext>
            </a:extLst>
          </p:cNvPr>
          <p:cNvSpPr>
            <a:spLocks noGrp="1"/>
          </p:cNvSpPr>
          <p:nvPr>
            <p:ph type="ftr" sz="quarter" idx="11"/>
          </p:nvPr>
        </p:nvSpPr>
        <p:spPr/>
        <p:txBody>
          <a:bodyPr/>
          <a:lstStyle/>
          <a:p>
            <a:r>
              <a:rPr lang="en-US" dirty="0"/>
              <a:t>          </a:t>
            </a:r>
          </a:p>
        </p:txBody>
      </p:sp>
      <p:sp>
        <p:nvSpPr>
          <p:cNvPr id="8" name="Slide Number Placeholder 7">
            <a:extLst>
              <a:ext uri="{FF2B5EF4-FFF2-40B4-BE49-F238E27FC236}">
                <a16:creationId xmlns:a16="http://schemas.microsoft.com/office/drawing/2014/main" id="{D70805AE-05DA-4F3F-A0D5-00F44BBCCEC7}"/>
              </a:ext>
            </a:extLst>
          </p:cNvPr>
          <p:cNvSpPr>
            <a:spLocks noGrp="1"/>
          </p:cNvSpPr>
          <p:nvPr>
            <p:ph type="sldNum" sz="quarter" idx="12"/>
          </p:nvPr>
        </p:nvSpPr>
        <p:spPr/>
        <p:txBody>
          <a:bodyPr/>
          <a:lstStyle/>
          <a:p>
            <a:fld id="{844A7B69-93E2-4D34-896D-EFDD7F03AB74}" type="slidenum">
              <a:rPr lang="en-US" smtClean="0"/>
              <a:t>36</a:t>
            </a:fld>
            <a:endParaRPr lang="en-US"/>
          </a:p>
        </p:txBody>
      </p:sp>
    </p:spTree>
    <p:extLst>
      <p:ext uri="{BB962C8B-B14F-4D97-AF65-F5344CB8AC3E}">
        <p14:creationId xmlns:p14="http://schemas.microsoft.com/office/powerpoint/2010/main" val="831930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Your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541876" y="1395373"/>
            <a:ext cx="9810336" cy="4673600"/>
            <a:chOff x="266702" y="1430740"/>
            <a:chExt cx="9810152" cy="4672723"/>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dirty="0">
                  <a:solidFill>
                    <a:srgbClr val="000000"/>
                  </a:solidFill>
                </a:rPr>
                <a:t>Original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685794" y="2503689"/>
              <a:ext cx="133347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sz="2000" dirty="0">
                  <a:solidFill>
                    <a:prstClr val="black"/>
                  </a:solidFill>
                </a:rPr>
                <a:t>Hospital Insurance</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524322"/>
              <a:ext cx="1296963"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sz="2000" dirty="0">
                  <a:solidFill>
                    <a:prstClr val="black"/>
                  </a:solidFill>
                </a:rPr>
                <a:t>Medical Insurance</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00"/>
                  </a:solidFill>
                </a:rPr>
                <a:t>You can add</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574884" y="4301988"/>
              <a:ext cx="1876390" cy="180147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266702" y="4338494"/>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a:solidFill>
                    <a:srgbClr val="000000"/>
                  </a:solidFill>
                </a:rPr>
                <a:t>or</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141960" y="1589628"/>
              <a:ext cx="4934894" cy="55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dirty="0">
                  <a:solidFill>
                    <a:srgbClr val="000000"/>
                  </a:solidFill>
                </a:rPr>
                <a:t> </a:t>
              </a:r>
              <a:r>
                <a:rPr lang="en-US" altLang="en-US" sz="3000" b="1" dirty="0">
                  <a:solidFill>
                    <a:srgbClr val="000000"/>
                  </a:solidFill>
                </a:rPr>
                <a:t>Medicare Advantage Plan</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733950" y="2503689"/>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376128"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a:solidFill>
                    <a:srgbClr val="000000"/>
                  </a:solidFill>
                </a:rPr>
                <a:t>May include or you may add</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314857" y="3944868"/>
              <a:ext cx="3505134" cy="213478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 name="Rectangle: Rounded Corners 1">
            <a:extLst>
              <a:ext uri="{FF2B5EF4-FFF2-40B4-BE49-F238E27FC236}">
                <a16:creationId xmlns:a16="http://schemas.microsoft.com/office/drawing/2014/main" id="{F13E1171-0436-4C70-B55E-FB4CF768E6C1}"/>
              </a:ext>
            </a:extLst>
          </p:cNvPr>
          <p:cNvSpPr/>
          <p:nvPr/>
        </p:nvSpPr>
        <p:spPr>
          <a:xfrm>
            <a:off x="6415638" y="1485060"/>
            <a:ext cx="4934986" cy="695958"/>
          </a:xfrm>
          <a:prstGeom prst="roundRect">
            <a:avLst/>
          </a:prstGeom>
          <a:noFill/>
          <a:ln w="9525"/>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4FE878B2-6945-4204-991C-6CE607B9C746}"/>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C93A7746-8620-468B-BD37-AE31789BEE79}"/>
              </a:ext>
            </a:extLst>
          </p:cNvPr>
          <p:cNvSpPr>
            <a:spLocks noGrp="1"/>
          </p:cNvSpPr>
          <p:nvPr>
            <p:ph type="sldNum" sz="quarter" idx="12"/>
          </p:nvPr>
        </p:nvSpPr>
        <p:spPr/>
        <p:txBody>
          <a:bodyPr/>
          <a:lstStyle/>
          <a:p>
            <a:fld id="{844A7B69-93E2-4D34-896D-EFDD7F03AB74}" type="slidenum">
              <a:rPr lang="en-US" smtClean="0"/>
              <a:t>37</a:t>
            </a:fld>
            <a:endParaRPr lang="en-US"/>
          </a:p>
        </p:txBody>
      </p:sp>
    </p:spTree>
    <p:extLst>
      <p:ext uri="{BB962C8B-B14F-4D97-AF65-F5344CB8AC3E}">
        <p14:creationId xmlns:p14="http://schemas.microsoft.com/office/powerpoint/2010/main" val="4275608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131145" y="1608284"/>
            <a:ext cx="3218697" cy="3616206"/>
            <a:chOff x="263667" y="761522"/>
            <a:chExt cx="3218697" cy="3616206"/>
          </a:xfrm>
        </p:grpSpPr>
        <p:grpSp>
          <p:nvGrpSpPr>
            <p:cNvPr id="11" name="Group 10"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137224"/>
              <a:chOff x="5227436" y="1421111"/>
              <a:chExt cx="3132633" cy="3137223"/>
            </a:xfrm>
          </p:grpSpPr>
          <p:pic>
            <p:nvPicPr>
              <p:cNvPr id="14" name="Picture 13"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5" name="Picture 14"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6" name="Picture 15"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7" name="TextBox 16">
                <a:extLst>
                  <a:ext uri="{FF2B5EF4-FFF2-40B4-BE49-F238E27FC236}">
                    <a16:creationId xmlns:a16="http://schemas.microsoft.com/office/drawing/2014/main" id="{30F98E11-7161-4BB6-A388-7A2DA3C55CE4}"/>
                  </a:ext>
                </a:extLst>
              </p:cNvPr>
              <p:cNvSpPr txBox="1"/>
              <p:nvPr/>
            </p:nvSpPr>
            <p:spPr>
              <a:xfrm>
                <a:off x="5227436" y="1951824"/>
                <a:ext cx="1407569" cy="120032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AEC0A57D-B5D6-444D-9A0C-E299192C2079}"/>
                  </a:ext>
                </a:extLst>
              </p:cNvPr>
              <p:cNvSpPr txBox="1"/>
              <p:nvPr/>
            </p:nvSpPr>
            <p:spPr>
              <a:xfrm>
                <a:off x="7077765" y="1951824"/>
                <a:ext cx="1282304"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Medical Insurance</a:t>
                </a:r>
              </a:p>
            </p:txBody>
          </p:sp>
          <p:sp>
            <p:nvSpPr>
              <p:cNvPr id="19" name="TextBox 18">
                <a:extLst>
                  <a:ext uri="{FF2B5EF4-FFF2-40B4-BE49-F238E27FC236}">
                    <a16:creationId xmlns:a16="http://schemas.microsoft.com/office/drawing/2014/main" id="{D75F1388-AC77-4ED8-961A-B2B06C790D32}"/>
                  </a:ext>
                </a:extLst>
              </p:cNvPr>
              <p:cNvSpPr txBox="1"/>
              <p:nvPr/>
            </p:nvSpPr>
            <p:spPr>
              <a:xfrm>
                <a:off x="5590769" y="3635004"/>
                <a:ext cx="2509645"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Medicare prescription drug coverage</a:t>
                </a:r>
              </a:p>
            </p:txBody>
          </p:sp>
          <p:sp>
            <p:nvSpPr>
              <p:cNvPr id="20"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Rectangle 1">
            <a:extLst>
              <a:ext uri="{FF2B5EF4-FFF2-40B4-BE49-F238E27FC236}">
                <a16:creationId xmlns:a16="http://schemas.microsoft.com/office/drawing/2014/main" id="{96DD5B8D-5CCB-4BBF-B8E3-6A62BB3A9F3E}"/>
              </a:ext>
            </a:extLst>
          </p:cNvPr>
          <p:cNvSpPr/>
          <p:nvPr/>
        </p:nvSpPr>
        <p:spPr>
          <a:xfrm>
            <a:off x="4038600" y="1784963"/>
            <a:ext cx="6839498" cy="4924425"/>
          </a:xfrm>
          <a:prstGeom prst="rect">
            <a:avLst/>
          </a:prstGeom>
        </p:spPr>
        <p:txBody>
          <a:bodyPr wrap="square">
            <a:spAutoFit/>
          </a:bodyPr>
          <a:lstStyle/>
          <a:p>
            <a:pPr marL="214303" indent="-214303" defTabSz="514324">
              <a:spcBef>
                <a:spcPts val="600"/>
              </a:spcBef>
              <a:spcAft>
                <a:spcPts val="1200"/>
              </a:spcAft>
              <a:buFont typeface="Wingdings" panose="05000000000000000000" pitchFamily="2" charset="2"/>
              <a:buChar char="§"/>
              <a:defRPr/>
            </a:pPr>
            <a:r>
              <a:rPr lang="en-US" sz="2400" dirty="0">
                <a:solidFill>
                  <a:prstClr val="black"/>
                </a:solidFill>
              </a:rPr>
              <a:t>Medicare Advantage, sometimes called Part C, includes both Part A, Part B, and usually Part D.</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Private insurance companies approved by Medicare provide your Medicare coverage.</a:t>
            </a:r>
          </a:p>
          <a:p>
            <a:pPr algn="l">
              <a:buFont typeface="Arial" panose="020B0604020202020204" pitchFamily="34" charset="0"/>
              <a:buChar char="•"/>
            </a:pPr>
            <a:r>
              <a:rPr lang="en-US" sz="2400" dirty="0">
                <a:solidFill>
                  <a:prstClr val="black"/>
                </a:solidFill>
              </a:rPr>
              <a:t>Most common plans are:</a:t>
            </a:r>
          </a:p>
          <a:p>
            <a:pPr defTabSz="514324">
              <a:spcBef>
                <a:spcPts val="600"/>
              </a:spcBef>
            </a:pPr>
            <a:r>
              <a:rPr lang="en-US" sz="2400" dirty="0">
                <a:solidFill>
                  <a:prstClr val="black"/>
                </a:solidFill>
              </a:rPr>
              <a:t>	Health Maintenance Organization (HMO)  </a:t>
            </a:r>
          </a:p>
          <a:p>
            <a:pPr defTabSz="514324">
              <a:spcBef>
                <a:spcPts val="600"/>
              </a:spcBef>
            </a:pPr>
            <a:r>
              <a:rPr lang="en-US" sz="2400" dirty="0">
                <a:solidFill>
                  <a:prstClr val="black"/>
                </a:solidFill>
              </a:rPr>
              <a:t>	Preferred Provider Organization (PPO) </a:t>
            </a:r>
          </a:p>
          <a:p>
            <a:pPr defTabSz="514324">
              <a:spcBef>
                <a:spcPts val="600"/>
              </a:spcBef>
            </a:pPr>
            <a:r>
              <a:rPr lang="en-US" sz="2400" dirty="0">
                <a:solidFill>
                  <a:prstClr val="black"/>
                </a:solidFill>
              </a:rPr>
              <a:t>	Private Fee-for-Service (PFFS) </a:t>
            </a:r>
          </a:p>
          <a:p>
            <a:pPr defTabSz="514324">
              <a:spcBef>
                <a:spcPts val="600"/>
              </a:spcBef>
            </a:pPr>
            <a:r>
              <a:rPr lang="en-US" sz="2400" dirty="0">
                <a:solidFill>
                  <a:prstClr val="black"/>
                </a:solidFill>
              </a:rPr>
              <a:t>	Special Needs (SNPs) </a:t>
            </a:r>
          </a:p>
          <a:p>
            <a:pPr marL="214303" indent="-214303" defTabSz="514324">
              <a:spcBef>
                <a:spcPts val="600"/>
              </a:spcBef>
              <a:buFont typeface="Wingdings" panose="05000000000000000000" pitchFamily="2" charset="2"/>
              <a:buChar char="§"/>
            </a:pPr>
            <a:r>
              <a:rPr lang="en-US" sz="2400" dirty="0">
                <a:solidFill>
                  <a:prstClr val="black"/>
                </a:solidFill>
              </a:rPr>
              <a:t> You must use plan doctors, hospitals, and other providers, or you will pay more or all of the costs.</a:t>
            </a:r>
          </a:p>
        </p:txBody>
      </p:sp>
      <p:sp>
        <p:nvSpPr>
          <p:cNvPr id="3" name="Footer Placeholder 2">
            <a:extLst>
              <a:ext uri="{FF2B5EF4-FFF2-40B4-BE49-F238E27FC236}">
                <a16:creationId xmlns:a16="http://schemas.microsoft.com/office/drawing/2014/main" id="{B8334F96-5EF4-45F5-A48A-1F6CAE500C88}"/>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27418C57-A253-470E-84BA-05012F60CD93}"/>
              </a:ext>
            </a:extLst>
          </p:cNvPr>
          <p:cNvSpPr>
            <a:spLocks noGrp="1"/>
          </p:cNvSpPr>
          <p:nvPr>
            <p:ph type="sldNum" sz="quarter" idx="12"/>
          </p:nvPr>
        </p:nvSpPr>
        <p:spPr/>
        <p:txBody>
          <a:bodyPr/>
          <a:lstStyle/>
          <a:p>
            <a:fld id="{844A7B69-93E2-4D34-896D-EFDD7F03AB74}" type="slidenum">
              <a:rPr lang="en-US" smtClean="0"/>
              <a:t>38</a:t>
            </a:fld>
            <a:endParaRPr lang="en-US"/>
          </a:p>
        </p:txBody>
      </p:sp>
    </p:spTree>
    <p:extLst>
      <p:ext uri="{BB962C8B-B14F-4D97-AF65-F5344CB8AC3E}">
        <p14:creationId xmlns:p14="http://schemas.microsoft.com/office/powerpoint/2010/main" val="1587224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AD2FDA0-009C-4B8F-B34A-B1CADF11E3D1}"/>
              </a:ext>
            </a:extLst>
          </p:cNvPr>
          <p:cNvSpPr/>
          <p:nvPr/>
        </p:nvSpPr>
        <p:spPr>
          <a:xfrm>
            <a:off x="3997390" y="2495190"/>
            <a:ext cx="7686578" cy="3259226"/>
          </a:xfrm>
          <a:prstGeom prst="rect">
            <a:avLst/>
          </a:prstGeom>
        </p:spPr>
        <p:txBody>
          <a:bodyPr wrap="square">
            <a:spAutoFit/>
          </a:bodyPr>
          <a:lstStyle/>
          <a:p>
            <a:pPr indent="-342900">
              <a:lnSpc>
                <a:spcPct val="110000"/>
              </a:lnSpc>
              <a:buFont typeface="Wingdings" panose="05000000000000000000" pitchFamily="2" charset="2"/>
              <a:buChar char="§"/>
            </a:pPr>
            <a:r>
              <a:rPr lang="en-US" sz="2200" dirty="0"/>
              <a:t>Part B monthly premium </a:t>
            </a:r>
            <a:endParaRPr lang="en-US" sz="2000" dirty="0"/>
          </a:p>
          <a:p>
            <a:pPr marL="342900" indent="-342900">
              <a:lnSpc>
                <a:spcPct val="110000"/>
              </a:lnSpc>
              <a:spcBef>
                <a:spcPts val="600"/>
              </a:spcBef>
              <a:buFont typeface="Wingdings" panose="05000000000000000000" pitchFamily="2" charset="2"/>
              <a:buChar char="§"/>
            </a:pPr>
            <a:r>
              <a:rPr lang="en-US" sz="2200" dirty="0"/>
              <a:t>Additional monthly premium depending on the plan ($0-$226) for 2021 plans in Buffalo &amp; Pepin Co </a:t>
            </a:r>
          </a:p>
          <a:p>
            <a:pPr marL="342900" indent="-342900">
              <a:lnSpc>
                <a:spcPct val="110000"/>
              </a:lnSpc>
              <a:spcBef>
                <a:spcPts val="600"/>
              </a:spcBef>
              <a:buFont typeface="Wingdings" panose="05000000000000000000" pitchFamily="2" charset="2"/>
              <a:buChar char="§"/>
            </a:pPr>
            <a:r>
              <a:rPr lang="en-US" sz="2200" dirty="0"/>
              <a:t>Deductibles, coinsurance, and copayments </a:t>
            </a:r>
          </a:p>
          <a:p>
            <a:pPr marL="800100" lvl="1" indent="-342900">
              <a:lnSpc>
                <a:spcPct val="110000"/>
              </a:lnSpc>
              <a:spcBef>
                <a:spcPts val="600"/>
              </a:spcBef>
              <a:buFont typeface="Wingdings" panose="05000000000000000000" pitchFamily="2" charset="2"/>
              <a:buChar char="§"/>
            </a:pPr>
            <a:r>
              <a:rPr lang="en-US" sz="2000" dirty="0"/>
              <a:t>Different from Original Medicare</a:t>
            </a:r>
          </a:p>
          <a:p>
            <a:pPr marL="822960" lvl="2" indent="-342900">
              <a:lnSpc>
                <a:spcPct val="110000"/>
              </a:lnSpc>
              <a:buFont typeface="Wingdings" panose="05000000000000000000" pitchFamily="2" charset="2"/>
              <a:buChar char="§"/>
            </a:pPr>
            <a:r>
              <a:rPr lang="en-US" sz="2000" dirty="0"/>
              <a:t>Vary from plan to plan</a:t>
            </a:r>
          </a:p>
          <a:p>
            <a:pPr marL="822960" lvl="2" indent="-342900">
              <a:lnSpc>
                <a:spcPct val="110000"/>
              </a:lnSpc>
              <a:buFont typeface="Wingdings" panose="05000000000000000000" pitchFamily="2" charset="2"/>
              <a:buChar char="§"/>
            </a:pPr>
            <a:r>
              <a:rPr lang="en-US" sz="2000" dirty="0"/>
              <a:t>May be higher if out-of-network</a:t>
            </a:r>
          </a:p>
          <a:p>
            <a:pPr marL="123831" indent="-342900">
              <a:lnSpc>
                <a:spcPct val="110000"/>
              </a:lnSpc>
              <a:spcBef>
                <a:spcPts val="600"/>
              </a:spcBef>
              <a:buFont typeface="Wingdings" panose="05000000000000000000" pitchFamily="2" charset="2"/>
              <a:buChar char="§"/>
            </a:pPr>
            <a:r>
              <a:rPr lang="en-US" sz="2200" dirty="0"/>
              <a:t>Out-of-Pocket Maximum – $6,700 (individual)</a:t>
            </a:r>
          </a:p>
        </p:txBody>
      </p:sp>
      <p:sp>
        <p:nvSpPr>
          <p:cNvPr id="9" name="TextBox 8">
            <a:extLst>
              <a:ext uri="{FF2B5EF4-FFF2-40B4-BE49-F238E27FC236}">
                <a16:creationId xmlns:a16="http://schemas.microsoft.com/office/drawing/2014/main" id="{46A24921-099E-426C-B6F4-66AB44B0BDAC}"/>
              </a:ext>
            </a:extLst>
          </p:cNvPr>
          <p:cNvSpPr txBox="1"/>
          <p:nvPr/>
        </p:nvSpPr>
        <p:spPr>
          <a:xfrm>
            <a:off x="3997390" y="1590203"/>
            <a:ext cx="7212521"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What you Pay in 2021</a:t>
            </a:r>
          </a:p>
        </p:txBody>
      </p:sp>
      <p:grpSp>
        <p:nvGrpSpPr>
          <p:cNvPr id="21" name="Group 20"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207160" y="1531673"/>
            <a:ext cx="3218697" cy="3616206"/>
            <a:chOff x="263667" y="761522"/>
            <a:chExt cx="3218697" cy="3616206"/>
          </a:xfrm>
        </p:grpSpPr>
        <p:grpSp>
          <p:nvGrpSpPr>
            <p:cNvPr id="22" name="Group 21"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137224"/>
              <a:chOff x="5227436" y="1421111"/>
              <a:chExt cx="3132633" cy="3137223"/>
            </a:xfrm>
          </p:grpSpPr>
          <p:pic>
            <p:nvPicPr>
              <p:cNvPr id="25" name="Picture 24"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26" name="Picture 25"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27" name="Picture 26"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28" name="TextBox 27">
                <a:extLst>
                  <a:ext uri="{FF2B5EF4-FFF2-40B4-BE49-F238E27FC236}">
                    <a16:creationId xmlns:a16="http://schemas.microsoft.com/office/drawing/2014/main" id="{30F98E11-7161-4BB6-A388-7A2DA3C55CE4}"/>
                  </a:ext>
                </a:extLst>
              </p:cNvPr>
              <p:cNvSpPr txBox="1"/>
              <p:nvPr/>
            </p:nvSpPr>
            <p:spPr>
              <a:xfrm>
                <a:off x="5227436" y="1951824"/>
                <a:ext cx="1407569" cy="120032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9" name="TextBox 28">
                <a:extLst>
                  <a:ext uri="{FF2B5EF4-FFF2-40B4-BE49-F238E27FC236}">
                    <a16:creationId xmlns:a16="http://schemas.microsoft.com/office/drawing/2014/main" id="{AEC0A57D-B5D6-444D-9A0C-E299192C2079}"/>
                  </a:ext>
                </a:extLst>
              </p:cNvPr>
              <p:cNvSpPr txBox="1"/>
              <p:nvPr/>
            </p:nvSpPr>
            <p:spPr>
              <a:xfrm>
                <a:off x="7077765" y="1951824"/>
                <a:ext cx="1282304"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Medical Insurance</a:t>
                </a:r>
              </a:p>
            </p:txBody>
          </p:sp>
          <p:sp>
            <p:nvSpPr>
              <p:cNvPr id="30" name="TextBox 29">
                <a:extLst>
                  <a:ext uri="{FF2B5EF4-FFF2-40B4-BE49-F238E27FC236}">
                    <a16:creationId xmlns:a16="http://schemas.microsoft.com/office/drawing/2014/main" id="{D75F1388-AC77-4ED8-961A-B2B06C790D32}"/>
                  </a:ext>
                </a:extLst>
              </p:cNvPr>
              <p:cNvSpPr txBox="1"/>
              <p:nvPr/>
            </p:nvSpPr>
            <p:spPr>
              <a:xfrm>
                <a:off x="5590769" y="3635004"/>
                <a:ext cx="2509645"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Medicare prescription drug coverage</a:t>
                </a:r>
              </a:p>
            </p:txBody>
          </p:sp>
          <p:sp>
            <p:nvSpPr>
              <p:cNvPr id="31"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5" name="Footer Placeholder 4">
            <a:extLst>
              <a:ext uri="{FF2B5EF4-FFF2-40B4-BE49-F238E27FC236}">
                <a16:creationId xmlns:a16="http://schemas.microsoft.com/office/drawing/2014/main" id="{30CE0B75-1AF7-4872-AA39-75ECA1F3BACE}"/>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970BC812-9FD0-4AE5-92E2-CAFF67341A6F}"/>
              </a:ext>
            </a:extLst>
          </p:cNvPr>
          <p:cNvSpPr>
            <a:spLocks noGrp="1"/>
          </p:cNvSpPr>
          <p:nvPr>
            <p:ph type="sldNum" sz="quarter" idx="12"/>
          </p:nvPr>
        </p:nvSpPr>
        <p:spPr/>
        <p:txBody>
          <a:bodyPr/>
          <a:lstStyle/>
          <a:p>
            <a:fld id="{844A7B69-93E2-4D34-896D-EFDD7F03AB74}" type="slidenum">
              <a:rPr lang="en-US" smtClean="0"/>
              <a:t>39</a:t>
            </a:fld>
            <a:endParaRPr lang="en-US"/>
          </a:p>
        </p:txBody>
      </p:sp>
    </p:spTree>
    <p:extLst>
      <p:ext uri="{BB962C8B-B14F-4D97-AF65-F5344CB8AC3E}">
        <p14:creationId xmlns:p14="http://schemas.microsoft.com/office/powerpoint/2010/main" val="2986909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987F0B-1919-4C4F-B7B0-1D17CC193A61}"/>
              </a:ext>
            </a:extLst>
          </p:cNvPr>
          <p:cNvSpPr>
            <a:spLocks noGrp="1"/>
          </p:cNvSpPr>
          <p:nvPr>
            <p:ph idx="1"/>
          </p:nvPr>
        </p:nvSpPr>
        <p:spPr/>
        <p:txBody>
          <a:bodyPr>
            <a:normAutofit lnSpcReduction="10000"/>
          </a:bodyPr>
          <a:lstStyle/>
          <a:p>
            <a:pPr marL="457200" lvl="1" indent="0" algn="ctr">
              <a:buNone/>
              <a:defRPr/>
            </a:pPr>
            <a:r>
              <a:rPr lang="en-US" sz="3200" dirty="0">
                <a:latin typeface="Gill Sans MT" panose="020B0502020104020203" pitchFamily="34" charset="0"/>
                <a:cs typeface="Arial" panose="020B0604020202020204" pitchFamily="34" charset="0"/>
              </a:rPr>
              <a:t>Medicare is Health Insurance for three groups of people</a:t>
            </a:r>
          </a:p>
          <a:p>
            <a:pPr lvl="1">
              <a:defRPr/>
            </a:pPr>
            <a:endParaRPr lang="en-US" sz="3200" dirty="0">
              <a:latin typeface="Gill Sans MT" panose="020B0502020104020203" pitchFamily="34" charset="0"/>
              <a:cs typeface="Arial" panose="020B0604020202020204" pitchFamily="34" charset="0"/>
            </a:endParaRPr>
          </a:p>
          <a:p>
            <a:pPr marL="742950" lvl="1" indent="-285750">
              <a:buFont typeface="Arial" panose="020B0604020202020204" pitchFamily="34" charset="0"/>
              <a:buChar char="•"/>
              <a:defRPr/>
            </a:pPr>
            <a:r>
              <a:rPr lang="en-US" sz="3200" dirty="0">
                <a:latin typeface="Gill Sans MT" panose="020B0502020104020203" pitchFamily="34" charset="0"/>
                <a:cs typeface="Arial" panose="020B0604020202020204" pitchFamily="34" charset="0"/>
              </a:rPr>
              <a:t>Age 65 or older</a:t>
            </a:r>
          </a:p>
          <a:p>
            <a:pPr lvl="1">
              <a:defRPr/>
            </a:pPr>
            <a:endParaRPr lang="en-US" sz="3200" dirty="0">
              <a:latin typeface="Gill Sans MT" panose="020B0502020104020203" pitchFamily="34" charset="0"/>
              <a:cs typeface="Arial" panose="020B0604020202020204" pitchFamily="34" charset="0"/>
            </a:endParaRPr>
          </a:p>
          <a:p>
            <a:pPr marL="742950" lvl="1" indent="-285750">
              <a:buFont typeface="Arial" panose="020B0604020202020204" pitchFamily="34" charset="0"/>
              <a:buChar char="•"/>
              <a:defRPr/>
            </a:pPr>
            <a:r>
              <a:rPr lang="en-US" sz="3200" dirty="0">
                <a:latin typeface="Gill Sans MT" panose="020B0502020104020203" pitchFamily="34" charset="0"/>
                <a:cs typeface="Arial" panose="020B0604020202020204" pitchFamily="34" charset="0"/>
              </a:rPr>
              <a:t>Under age 65 with certain disabilities who are entitled to Social Security Disability </a:t>
            </a:r>
          </a:p>
          <a:p>
            <a:pPr lvl="1">
              <a:defRPr/>
            </a:pPr>
            <a:endParaRPr lang="en-US" sz="3200" dirty="0">
              <a:latin typeface="Gill Sans MT" panose="020B0502020104020203" pitchFamily="34" charset="0"/>
              <a:cs typeface="Arial" panose="020B0604020202020204" pitchFamily="34" charset="0"/>
            </a:endParaRPr>
          </a:p>
          <a:p>
            <a:pPr marL="742950" lvl="1" indent="-285750">
              <a:buFont typeface="Arial" panose="020B0604020202020204" pitchFamily="34" charset="0"/>
              <a:buChar char="•"/>
              <a:defRPr/>
            </a:pPr>
            <a:r>
              <a:rPr lang="en-US" sz="3200" dirty="0">
                <a:latin typeface="Gill Sans MT" panose="020B0502020104020203" pitchFamily="34" charset="0"/>
                <a:cs typeface="Arial" panose="020B0604020202020204" pitchFamily="34" charset="0"/>
              </a:rPr>
              <a:t>Any age with End-Stage Renal Disease (permanent kidney failure requiring dialysis or a transplant)</a:t>
            </a:r>
          </a:p>
          <a:p>
            <a:endParaRPr lang="en-US" dirty="0"/>
          </a:p>
        </p:txBody>
      </p:sp>
      <p:sp>
        <p:nvSpPr>
          <p:cNvPr id="4" name="Footer Placeholder 3">
            <a:extLst>
              <a:ext uri="{FF2B5EF4-FFF2-40B4-BE49-F238E27FC236}">
                <a16:creationId xmlns:a16="http://schemas.microsoft.com/office/drawing/2014/main" id="{D17D2C9C-5CCC-45C3-9102-872B40955FD2}"/>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B6023100-302D-4FF7-8656-CE3C546F9D59}"/>
              </a:ext>
            </a:extLst>
          </p:cNvPr>
          <p:cNvSpPr>
            <a:spLocks noGrp="1"/>
          </p:cNvSpPr>
          <p:nvPr>
            <p:ph type="sldNum" sz="quarter" idx="12"/>
          </p:nvPr>
        </p:nvSpPr>
        <p:spPr/>
        <p:txBody>
          <a:bodyPr/>
          <a:lstStyle/>
          <a:p>
            <a:fld id="{844A7B69-93E2-4D34-896D-EFDD7F03AB74}" type="slidenum">
              <a:rPr lang="en-US" smtClean="0"/>
              <a:t>4</a:t>
            </a:fld>
            <a:endParaRPr lang="en-US" dirty="0"/>
          </a:p>
        </p:txBody>
      </p:sp>
      <p:sp>
        <p:nvSpPr>
          <p:cNvPr id="6" name="Title 5">
            <a:extLst>
              <a:ext uri="{FF2B5EF4-FFF2-40B4-BE49-F238E27FC236}">
                <a16:creationId xmlns:a16="http://schemas.microsoft.com/office/drawing/2014/main" id="{E6C039EC-B2E7-4CB2-8196-87F58C2880B0}"/>
              </a:ext>
            </a:extLst>
          </p:cNvPr>
          <p:cNvSpPr txBox="1">
            <a:spLocks noGrp="1"/>
          </p:cNvSpPr>
          <p:nvPr>
            <p:ph type="title"/>
          </p:nvPr>
        </p:nvSpPr>
        <p:spPr>
          <a:xfrm>
            <a:off x="0" y="0"/>
            <a:ext cx="12192000" cy="1006429"/>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What is Medicare</a:t>
            </a:r>
          </a:p>
          <a:p>
            <a:pPr algn="ct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476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A8DE1BA-2880-4546-B930-F03CFE933B52}"/>
              </a:ext>
            </a:extLst>
          </p:cNvPr>
          <p:cNvSpPr/>
          <p:nvPr/>
        </p:nvSpPr>
        <p:spPr>
          <a:xfrm>
            <a:off x="3315228" y="1483928"/>
            <a:ext cx="8305800" cy="5090624"/>
          </a:xfrm>
          <a:prstGeom prst="rect">
            <a:avLst/>
          </a:prstGeom>
        </p:spPr>
        <p:txBody>
          <a:bodyPr wrap="square">
            <a:spAutoFit/>
          </a:bodyPr>
          <a:lstStyle/>
          <a:p>
            <a:pPr>
              <a:lnSpc>
                <a:spcPct val="110000"/>
              </a:lnSpc>
              <a:spcAft>
                <a:spcPts val="1200"/>
              </a:spcAft>
            </a:pPr>
            <a:r>
              <a:rPr lang="en-US" sz="2400" b="1" dirty="0">
                <a:latin typeface="Arial" panose="020B0604020202020204" pitchFamily="34" charset="0"/>
                <a:cs typeface="Arial" panose="020B0604020202020204" pitchFamily="34" charset="0"/>
              </a:rPr>
              <a:t>If you join a Medicare Advantage Plan you: </a:t>
            </a:r>
          </a:p>
          <a:p>
            <a:pPr marL="589343" lvl="1" indent="-285750">
              <a:lnSpc>
                <a:spcPct val="110000"/>
              </a:lnSpc>
              <a:spcAft>
                <a:spcPts val="600"/>
              </a:spcAft>
              <a:buFont typeface="Wingdings" panose="05000000000000000000" pitchFamily="2" charset="2"/>
              <a:buChar char="§"/>
            </a:pPr>
            <a:r>
              <a:rPr lang="en-US" sz="2500" dirty="0"/>
              <a:t>Still get all services covered by Part A and Part B, but you get them through the Medicare Advantage Plan.</a:t>
            </a:r>
          </a:p>
          <a:p>
            <a:pPr marL="589343" lvl="1" indent="-285750">
              <a:lnSpc>
                <a:spcPct val="110000"/>
              </a:lnSpc>
              <a:spcAft>
                <a:spcPts val="600"/>
              </a:spcAft>
              <a:buFont typeface="Wingdings" panose="05000000000000000000" pitchFamily="2" charset="2"/>
              <a:buChar char="§"/>
            </a:pPr>
            <a:r>
              <a:rPr lang="en-US" sz="2500" dirty="0"/>
              <a:t>May choose a plan that includes Part D prescription drug coverage.</a:t>
            </a:r>
          </a:p>
          <a:p>
            <a:pPr marL="623868" lvl="1" indent="-285750">
              <a:lnSpc>
                <a:spcPct val="110000"/>
              </a:lnSpc>
              <a:spcAft>
                <a:spcPts val="600"/>
              </a:spcAft>
              <a:buFont typeface="Wingdings" panose="05000000000000000000" pitchFamily="2" charset="2"/>
              <a:buChar char="§"/>
            </a:pPr>
            <a:r>
              <a:rPr lang="en-US" sz="2500" dirty="0"/>
              <a:t>Can’t be charged more for certain services than you would pay under Original Medicare.</a:t>
            </a:r>
          </a:p>
          <a:p>
            <a:pPr marL="589343" lvl="1" indent="-285750">
              <a:lnSpc>
                <a:spcPct val="110000"/>
              </a:lnSpc>
              <a:spcAft>
                <a:spcPts val="600"/>
              </a:spcAft>
              <a:buFont typeface="Wingdings" panose="05000000000000000000" pitchFamily="2" charset="2"/>
              <a:buChar char="§"/>
            </a:pPr>
            <a:r>
              <a:rPr lang="en-US" sz="2500" dirty="0"/>
              <a:t>May choose a plan that includes extra benefits not covered by Original Medicare, such as vision, hearing or dental care. </a:t>
            </a:r>
          </a:p>
          <a:p>
            <a:pPr marL="303593" lvl="1">
              <a:lnSpc>
                <a:spcPct val="110000"/>
              </a:lnSpc>
              <a:spcAft>
                <a:spcPts val="600"/>
              </a:spcAft>
            </a:pPr>
            <a:endParaRPr lang="en-US" sz="2000" dirty="0"/>
          </a:p>
        </p:txBody>
      </p:sp>
      <p:grpSp>
        <p:nvGrpSpPr>
          <p:cNvPr id="21" name="Group 20"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207160" y="1531673"/>
            <a:ext cx="3218697" cy="3616206"/>
            <a:chOff x="263667" y="761522"/>
            <a:chExt cx="3218697" cy="3616206"/>
          </a:xfrm>
        </p:grpSpPr>
        <p:grpSp>
          <p:nvGrpSpPr>
            <p:cNvPr id="22" name="Group 21"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137224"/>
              <a:chOff x="5227436" y="1421111"/>
              <a:chExt cx="3132633" cy="3137223"/>
            </a:xfrm>
          </p:grpSpPr>
          <p:pic>
            <p:nvPicPr>
              <p:cNvPr id="25" name="Picture 24"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26" name="Picture 25"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27" name="Picture 26"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28" name="TextBox 27">
                <a:extLst>
                  <a:ext uri="{FF2B5EF4-FFF2-40B4-BE49-F238E27FC236}">
                    <a16:creationId xmlns:a16="http://schemas.microsoft.com/office/drawing/2014/main" id="{30F98E11-7161-4BB6-A388-7A2DA3C55CE4}"/>
                  </a:ext>
                </a:extLst>
              </p:cNvPr>
              <p:cNvSpPr txBox="1"/>
              <p:nvPr/>
            </p:nvSpPr>
            <p:spPr>
              <a:xfrm>
                <a:off x="5227436" y="1951824"/>
                <a:ext cx="1407569" cy="120032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9" name="TextBox 28">
                <a:extLst>
                  <a:ext uri="{FF2B5EF4-FFF2-40B4-BE49-F238E27FC236}">
                    <a16:creationId xmlns:a16="http://schemas.microsoft.com/office/drawing/2014/main" id="{AEC0A57D-B5D6-444D-9A0C-E299192C2079}"/>
                  </a:ext>
                </a:extLst>
              </p:cNvPr>
              <p:cNvSpPr txBox="1"/>
              <p:nvPr/>
            </p:nvSpPr>
            <p:spPr>
              <a:xfrm>
                <a:off x="7077765" y="1951824"/>
                <a:ext cx="1282304"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Medical Insurance</a:t>
                </a:r>
              </a:p>
            </p:txBody>
          </p:sp>
          <p:sp>
            <p:nvSpPr>
              <p:cNvPr id="30" name="TextBox 29">
                <a:extLst>
                  <a:ext uri="{FF2B5EF4-FFF2-40B4-BE49-F238E27FC236}">
                    <a16:creationId xmlns:a16="http://schemas.microsoft.com/office/drawing/2014/main" id="{D75F1388-AC77-4ED8-961A-B2B06C790D32}"/>
                  </a:ext>
                </a:extLst>
              </p:cNvPr>
              <p:cNvSpPr txBox="1"/>
              <p:nvPr/>
            </p:nvSpPr>
            <p:spPr>
              <a:xfrm>
                <a:off x="5590769" y="3635004"/>
                <a:ext cx="2509645"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Medicare prescription drug coverage</a:t>
                </a:r>
              </a:p>
            </p:txBody>
          </p:sp>
          <p:sp>
            <p:nvSpPr>
              <p:cNvPr id="31"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Footer Placeholder 1">
            <a:extLst>
              <a:ext uri="{FF2B5EF4-FFF2-40B4-BE49-F238E27FC236}">
                <a16:creationId xmlns:a16="http://schemas.microsoft.com/office/drawing/2014/main" id="{53125F00-CE01-441C-BED2-FFE09C637F7A}"/>
              </a:ext>
            </a:extLst>
          </p:cNvPr>
          <p:cNvSpPr>
            <a:spLocks noGrp="1"/>
          </p:cNvSpPr>
          <p:nvPr>
            <p:ph type="ftr" sz="quarter" idx="11"/>
          </p:nvPr>
        </p:nvSpPr>
        <p:spPr/>
        <p:txBody>
          <a:bodyPr/>
          <a:lstStyle/>
          <a:p>
            <a:r>
              <a:rPr lang="en-US" dirty="0"/>
              <a:t>            </a:t>
            </a:r>
          </a:p>
        </p:txBody>
      </p:sp>
      <p:sp>
        <p:nvSpPr>
          <p:cNvPr id="3" name="Slide Number Placeholder 2">
            <a:extLst>
              <a:ext uri="{FF2B5EF4-FFF2-40B4-BE49-F238E27FC236}">
                <a16:creationId xmlns:a16="http://schemas.microsoft.com/office/drawing/2014/main" id="{759B84A9-DAF2-42B8-AC4B-33B4BF1EB219}"/>
              </a:ext>
            </a:extLst>
          </p:cNvPr>
          <p:cNvSpPr>
            <a:spLocks noGrp="1"/>
          </p:cNvSpPr>
          <p:nvPr>
            <p:ph type="sldNum" sz="quarter" idx="12"/>
          </p:nvPr>
        </p:nvSpPr>
        <p:spPr/>
        <p:txBody>
          <a:bodyPr/>
          <a:lstStyle/>
          <a:p>
            <a:fld id="{844A7B69-93E2-4D34-896D-EFDD7F03AB74}" type="slidenum">
              <a:rPr lang="en-US" smtClean="0"/>
              <a:t>40</a:t>
            </a:fld>
            <a:endParaRPr lang="en-US" dirty="0"/>
          </a:p>
        </p:txBody>
      </p:sp>
    </p:spTree>
    <p:extLst>
      <p:ext uri="{BB962C8B-B14F-4D97-AF65-F5344CB8AC3E}">
        <p14:creationId xmlns:p14="http://schemas.microsoft.com/office/powerpoint/2010/main" val="1001639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Parts C &amp; 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CB3B791-B6BF-47A7-B9D7-F7680352C536}"/>
              </a:ext>
            </a:extLst>
          </p:cNvPr>
          <p:cNvSpPr/>
          <p:nvPr/>
        </p:nvSpPr>
        <p:spPr>
          <a:xfrm>
            <a:off x="2982903" y="1274254"/>
            <a:ext cx="6378669"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Annual Open Enrollment Period</a:t>
            </a:r>
            <a:endParaRPr lang="en-US"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B6CE46-046F-4D84-B80B-2A8AD609A4FA}"/>
              </a:ext>
            </a:extLst>
          </p:cNvPr>
          <p:cNvSpPr/>
          <p:nvPr/>
        </p:nvSpPr>
        <p:spPr>
          <a:xfrm>
            <a:off x="1835972" y="4325102"/>
            <a:ext cx="8520056" cy="125864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908FCD-2DDD-4C8F-9CE7-A5C2A6C71850}"/>
              </a:ext>
            </a:extLst>
          </p:cNvPr>
          <p:cNvSpPr/>
          <p:nvPr/>
        </p:nvSpPr>
        <p:spPr>
          <a:xfrm>
            <a:off x="1997178" y="2025287"/>
            <a:ext cx="9169261" cy="3170099"/>
          </a:xfrm>
          <a:prstGeom prst="rect">
            <a:avLst/>
          </a:prstGeom>
        </p:spPr>
        <p:txBody>
          <a:bodyPr wrap="square">
            <a:spAutoFit/>
          </a:bodyPr>
          <a:lstStyle/>
          <a:p>
            <a:pPr algn="ctr">
              <a:defRPr/>
            </a:pPr>
            <a:r>
              <a:rPr lang="en-US" sz="2600" b="1" dirty="0">
                <a:cs typeface="Arial" panose="020B0604020202020204" pitchFamily="34" charset="0"/>
              </a:rPr>
              <a:t>October 15th – December 7th</a:t>
            </a:r>
          </a:p>
          <a:p>
            <a:pPr marL="285750" indent="-285750">
              <a:buFont typeface="Arial" panose="020B0604020202020204" pitchFamily="34" charset="0"/>
              <a:buChar char="•"/>
              <a:defRPr/>
            </a:pPr>
            <a:endParaRPr lang="en-US" sz="1600" dirty="0">
              <a:cs typeface="Arial" panose="020B0604020202020204" pitchFamily="34" charset="0"/>
            </a:endParaRPr>
          </a:p>
          <a:p>
            <a:pPr marL="285750" indent="-285750">
              <a:buFont typeface="Arial" panose="020B0604020202020204" pitchFamily="34" charset="0"/>
              <a:buChar char="•"/>
              <a:defRPr/>
            </a:pPr>
            <a:r>
              <a:rPr lang="en-US" sz="2400" dirty="0">
                <a:cs typeface="Arial" panose="020B0604020202020204" pitchFamily="34" charset="0"/>
              </a:rPr>
              <a:t>Medicare Advantage Plans (Part C) and Medicare Prescription Drug Plans (Part D) can change their plan details each year.</a:t>
            </a:r>
          </a:p>
          <a:p>
            <a:pPr marL="285750" indent="-285750">
              <a:buFont typeface="Arial" panose="020B0604020202020204" pitchFamily="34" charset="0"/>
              <a:buChar char="•"/>
              <a:defRPr/>
            </a:pPr>
            <a:r>
              <a:rPr lang="en-US" sz="2400" dirty="0">
                <a:cs typeface="Arial" panose="020B0604020202020204" pitchFamily="34" charset="0"/>
              </a:rPr>
              <a:t>Plan formularies, pharmacy networks, premiums, and other costs can change each year.</a:t>
            </a:r>
          </a:p>
          <a:p>
            <a:pPr>
              <a:defRPr/>
            </a:pPr>
            <a:endParaRPr lang="en-US" sz="2400" dirty="0">
              <a:cs typeface="Arial" panose="020B0604020202020204" pitchFamily="34" charset="0"/>
            </a:endParaRPr>
          </a:p>
          <a:p>
            <a:pPr>
              <a:defRPr/>
            </a:pPr>
            <a:endParaRPr lang="en-US" sz="1000" dirty="0">
              <a:cs typeface="Arial" panose="020B0604020202020204" pitchFamily="34" charset="0"/>
            </a:endParaRPr>
          </a:p>
          <a:p>
            <a:pPr algn="ctr">
              <a:defRPr/>
            </a:pPr>
            <a:r>
              <a:rPr lang="en-US" sz="2800" b="1" dirty="0">
                <a:cs typeface="Arial" panose="020B0604020202020204" pitchFamily="34" charset="0"/>
              </a:rPr>
              <a:t>Review your current plan each year!</a:t>
            </a:r>
          </a:p>
        </p:txBody>
      </p:sp>
      <p:sp>
        <p:nvSpPr>
          <p:cNvPr id="5" name="Footer Placeholder 4">
            <a:extLst>
              <a:ext uri="{FF2B5EF4-FFF2-40B4-BE49-F238E27FC236}">
                <a16:creationId xmlns:a16="http://schemas.microsoft.com/office/drawing/2014/main" id="{35A6C2DB-9694-4B63-B017-16B637E78165}"/>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DC60B426-F4DA-4FF0-88FD-CC3C3B9CBA42}"/>
              </a:ext>
            </a:extLst>
          </p:cNvPr>
          <p:cNvSpPr>
            <a:spLocks noGrp="1"/>
          </p:cNvSpPr>
          <p:nvPr>
            <p:ph type="sldNum" sz="quarter" idx="12"/>
          </p:nvPr>
        </p:nvSpPr>
        <p:spPr/>
        <p:txBody>
          <a:bodyPr/>
          <a:lstStyle/>
          <a:p>
            <a:fld id="{844A7B69-93E2-4D34-896D-EFDD7F03AB74}" type="slidenum">
              <a:rPr lang="en-US" smtClean="0"/>
              <a:t>41</a:t>
            </a:fld>
            <a:endParaRPr lang="en-US" dirty="0"/>
          </a:p>
        </p:txBody>
      </p:sp>
    </p:spTree>
    <p:extLst>
      <p:ext uri="{BB962C8B-B14F-4D97-AF65-F5344CB8AC3E}">
        <p14:creationId xmlns:p14="http://schemas.microsoft.com/office/powerpoint/2010/main" val="1069110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The Medicare Plan Finder</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50A6711-F8C4-44AD-AA50-7C791504F89E}"/>
              </a:ext>
            </a:extLst>
          </p:cNvPr>
          <p:cNvSpPr/>
          <p:nvPr/>
        </p:nvSpPr>
        <p:spPr>
          <a:xfrm>
            <a:off x="7355179" y="3586926"/>
            <a:ext cx="4257261" cy="1354217"/>
          </a:xfrm>
          <a:prstGeom prst="rect">
            <a:avLst/>
          </a:prstGeom>
          <a:solidFill>
            <a:schemeClr val="accent1">
              <a:lumMod val="20000"/>
              <a:lumOff val="80000"/>
            </a:schemeClr>
          </a:solidFill>
          <a:ln>
            <a:solidFill>
              <a:schemeClr val="accent1"/>
            </a:solidFill>
          </a:ln>
        </p:spPr>
        <p:txBody>
          <a:bodyPr wrap="square">
            <a:spAutoFit/>
          </a:bodyPr>
          <a:lstStyle/>
          <a:p>
            <a:pPr marL="285750" indent="-285750">
              <a:spcAft>
                <a:spcPts val="1200"/>
              </a:spcAft>
              <a:buFont typeface="Wingdings" panose="05000000000000000000" pitchFamily="2" charset="2"/>
              <a:buChar char="§"/>
            </a:pPr>
            <a:r>
              <a:rPr lang="en-US" dirty="0"/>
              <a:t>Personalize your search to find plans that meet your needs.</a:t>
            </a:r>
          </a:p>
          <a:p>
            <a:pPr marL="285750" indent="-285750">
              <a:buFont typeface="Wingdings" panose="05000000000000000000" pitchFamily="2" charset="2"/>
              <a:buChar char="§"/>
            </a:pPr>
            <a:r>
              <a:rPr lang="en-US" dirty="0"/>
              <a:t>Compare plans based on star ratings, formularies, benefits, costs, and more.</a:t>
            </a:r>
          </a:p>
        </p:txBody>
      </p:sp>
      <p:sp>
        <p:nvSpPr>
          <p:cNvPr id="7" name="TextBox 6">
            <a:extLst>
              <a:ext uri="{FF2B5EF4-FFF2-40B4-BE49-F238E27FC236}">
                <a16:creationId xmlns:a16="http://schemas.microsoft.com/office/drawing/2014/main" id="{B76AE5C7-9020-4D72-9364-60A32DB780E6}"/>
              </a:ext>
            </a:extLst>
          </p:cNvPr>
          <p:cNvSpPr txBox="1"/>
          <p:nvPr/>
        </p:nvSpPr>
        <p:spPr>
          <a:xfrm>
            <a:off x="7244737" y="1716519"/>
            <a:ext cx="4478143" cy="1261884"/>
          </a:xfrm>
          <a:prstGeom prst="rect">
            <a:avLst/>
          </a:prstGeom>
          <a:noFill/>
          <a:ln>
            <a:noFill/>
          </a:ln>
        </p:spPr>
        <p:txBody>
          <a:bodyPr wrap="square" rtlCol="0">
            <a:spAutoFit/>
          </a:bodyPr>
          <a:lstStyle/>
          <a:p>
            <a:pPr algn="ctr"/>
            <a:r>
              <a:rPr lang="en-US" sz="3800" dirty="0"/>
              <a:t>Compare plans at </a:t>
            </a:r>
            <a:r>
              <a:rPr lang="en-US" sz="3800" b="1" dirty="0"/>
              <a:t>www.medicare.gov</a:t>
            </a:r>
          </a:p>
        </p:txBody>
      </p:sp>
      <p:sp>
        <p:nvSpPr>
          <p:cNvPr id="8" name="Footer Placeholder 7">
            <a:extLst>
              <a:ext uri="{FF2B5EF4-FFF2-40B4-BE49-F238E27FC236}">
                <a16:creationId xmlns:a16="http://schemas.microsoft.com/office/drawing/2014/main" id="{04489216-291F-4A47-8674-3559B53E7F49}"/>
              </a:ext>
            </a:extLst>
          </p:cNvPr>
          <p:cNvSpPr>
            <a:spLocks noGrp="1"/>
          </p:cNvSpPr>
          <p:nvPr>
            <p:ph type="ftr" sz="quarter" idx="11"/>
          </p:nvPr>
        </p:nvSpPr>
        <p:spPr/>
        <p:txBody>
          <a:bodyPr/>
          <a:lstStyle/>
          <a:p>
            <a:r>
              <a:rPr lang="en-US" dirty="0"/>
              <a:t>           </a:t>
            </a:r>
          </a:p>
        </p:txBody>
      </p:sp>
      <p:sp>
        <p:nvSpPr>
          <p:cNvPr id="14" name="Slide Number Placeholder 13">
            <a:extLst>
              <a:ext uri="{FF2B5EF4-FFF2-40B4-BE49-F238E27FC236}">
                <a16:creationId xmlns:a16="http://schemas.microsoft.com/office/drawing/2014/main" id="{FEE4D95B-DF7A-4B75-AB09-1EA3B2DBE679}"/>
              </a:ext>
            </a:extLst>
          </p:cNvPr>
          <p:cNvSpPr>
            <a:spLocks noGrp="1"/>
          </p:cNvSpPr>
          <p:nvPr>
            <p:ph type="sldNum" sz="quarter" idx="12"/>
          </p:nvPr>
        </p:nvSpPr>
        <p:spPr/>
        <p:txBody>
          <a:bodyPr/>
          <a:lstStyle/>
          <a:p>
            <a:fld id="{844A7B69-93E2-4D34-896D-EFDD7F03AB74}" type="slidenum">
              <a:rPr lang="en-US" smtClean="0"/>
              <a:t>42</a:t>
            </a:fld>
            <a:endParaRPr lang="en-US"/>
          </a:p>
        </p:txBody>
      </p:sp>
      <p:pic>
        <p:nvPicPr>
          <p:cNvPr id="6" name="Picture 5">
            <a:extLst>
              <a:ext uri="{FF2B5EF4-FFF2-40B4-BE49-F238E27FC236}">
                <a16:creationId xmlns:a16="http://schemas.microsoft.com/office/drawing/2014/main" id="{0FB17896-9F1F-4D43-A527-0A58821A2A9A}"/>
              </a:ext>
            </a:extLst>
          </p:cNvPr>
          <p:cNvPicPr>
            <a:picLocks noChangeAspect="1"/>
          </p:cNvPicPr>
          <p:nvPr/>
        </p:nvPicPr>
        <p:blipFill rotWithShape="1">
          <a:blip r:embed="rId3"/>
          <a:srcRect l="1472" b="2204"/>
          <a:stretch/>
        </p:blipFill>
        <p:spPr>
          <a:xfrm>
            <a:off x="0" y="1107997"/>
            <a:ext cx="6556959" cy="5248354"/>
          </a:xfrm>
          <a:prstGeom prst="rect">
            <a:avLst/>
          </a:prstGeom>
        </p:spPr>
      </p:pic>
      <p:sp>
        <p:nvSpPr>
          <p:cNvPr id="3" name="Arrow: Left 2">
            <a:extLst>
              <a:ext uri="{FF2B5EF4-FFF2-40B4-BE49-F238E27FC236}">
                <a16:creationId xmlns:a16="http://schemas.microsoft.com/office/drawing/2014/main" id="{8DC6AFB5-18ED-4CBE-95DA-18F6C480389C}"/>
              </a:ext>
            </a:extLst>
          </p:cNvPr>
          <p:cNvSpPr/>
          <p:nvPr/>
        </p:nvSpPr>
        <p:spPr>
          <a:xfrm>
            <a:off x="4190237" y="3194715"/>
            <a:ext cx="1346404" cy="468570"/>
          </a:xfrm>
          <a:prstGeom prst="leftArrow">
            <a:avLst>
              <a:gd name="adj1" fmla="val 50000"/>
              <a:gd name="adj2" fmla="val 769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117680-28E2-4C48-BA6E-CF658EFF26B8}"/>
              </a:ext>
            </a:extLst>
          </p:cNvPr>
          <p:cNvSpPr/>
          <p:nvPr/>
        </p:nvSpPr>
        <p:spPr>
          <a:xfrm>
            <a:off x="4301736" y="2340241"/>
            <a:ext cx="2035629" cy="707886"/>
          </a:xfrm>
          <a:prstGeom prst="rect">
            <a:avLst/>
          </a:prstGeom>
          <a:solidFill>
            <a:schemeClr val="bg1"/>
          </a:solidFill>
        </p:spPr>
        <p:txBody>
          <a:bodyPr wrap="square">
            <a:spAutoFit/>
          </a:bodyPr>
          <a:lstStyle/>
          <a:p>
            <a:pPr algn="ctr"/>
            <a:r>
              <a:rPr lang="en-US" altLang="en-US" sz="2000" dirty="0">
                <a:cs typeface="Arial" panose="020B0604020202020204" pitchFamily="34" charset="0"/>
              </a:rPr>
              <a:t>Click “Find Health &amp; Drug Plans?”</a:t>
            </a:r>
            <a:endParaRPr lang="en-US" sz="2000" dirty="0"/>
          </a:p>
        </p:txBody>
      </p:sp>
    </p:spTree>
    <p:extLst>
      <p:ext uri="{BB962C8B-B14F-4D97-AF65-F5344CB8AC3E}">
        <p14:creationId xmlns:p14="http://schemas.microsoft.com/office/powerpoint/2010/main" val="299080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SeniorCare</a:t>
            </a:r>
            <a:endParaRPr lang="en-US" sz="40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530A1FF-884F-4F0A-AFDE-6B39CFEB1464}"/>
              </a:ext>
            </a:extLst>
          </p:cNvPr>
          <p:cNvSpPr/>
          <p:nvPr/>
        </p:nvSpPr>
        <p:spPr>
          <a:xfrm>
            <a:off x="1531838" y="1265794"/>
            <a:ext cx="10118860"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Wisconsin’s Prescription Drug Assistance Program</a:t>
            </a:r>
          </a:p>
        </p:txBody>
      </p:sp>
      <p:sp>
        <p:nvSpPr>
          <p:cNvPr id="3" name="Rectangle 2">
            <a:extLst>
              <a:ext uri="{FF2B5EF4-FFF2-40B4-BE49-F238E27FC236}">
                <a16:creationId xmlns:a16="http://schemas.microsoft.com/office/drawing/2014/main" id="{EF96D4C7-033B-4412-A88E-E8904DB9518B}"/>
              </a:ext>
            </a:extLst>
          </p:cNvPr>
          <p:cNvSpPr/>
          <p:nvPr/>
        </p:nvSpPr>
        <p:spPr>
          <a:xfrm>
            <a:off x="921913" y="2008368"/>
            <a:ext cx="7124193" cy="3847207"/>
          </a:xfrm>
          <a:prstGeom prst="rect">
            <a:avLst/>
          </a:prstGeom>
        </p:spPr>
        <p:txBody>
          <a:bodyPr wrap="square">
            <a:spAutoFit/>
          </a:bodyPr>
          <a:lstStyle/>
          <a:p>
            <a:pPr marL="342900" indent="-342900">
              <a:spcAft>
                <a:spcPts val="600"/>
              </a:spcAft>
              <a:buFont typeface="Wingdings" panose="05000000000000000000" pitchFamily="2" charset="2"/>
              <a:buChar char="§"/>
            </a:pPr>
            <a:r>
              <a:rPr lang="en-US" altLang="en-US" sz="2000" dirty="0">
                <a:cs typeface="Arial" charset="0"/>
              </a:rPr>
              <a:t>Available to Wisconsin residents age 65 and over who are </a:t>
            </a:r>
            <a:r>
              <a:rPr lang="en-US" sz="2000" dirty="0"/>
              <a:t>U.S. citizens or have qualifying immigrant status.</a:t>
            </a:r>
            <a:endParaRPr lang="en-US" altLang="en-US" sz="2000" dirty="0">
              <a:cs typeface="Arial" charset="0"/>
            </a:endParaRPr>
          </a:p>
          <a:p>
            <a:pPr marL="342900" indent="-342900">
              <a:spcAft>
                <a:spcPts val="600"/>
              </a:spcAft>
              <a:buFont typeface="Wingdings" panose="05000000000000000000" pitchFamily="2" charset="2"/>
              <a:buChar char="§"/>
            </a:pPr>
            <a:r>
              <a:rPr lang="en-US" altLang="en-US" sz="2000" dirty="0">
                <a:cs typeface="Arial" charset="0"/>
              </a:rPr>
              <a:t>$30 annual application fee. (No monthly premium.)</a:t>
            </a:r>
          </a:p>
          <a:p>
            <a:pPr marL="342900" indent="-342900">
              <a:spcAft>
                <a:spcPts val="600"/>
              </a:spcAft>
              <a:buFont typeface="Wingdings" panose="05000000000000000000" pitchFamily="2" charset="2"/>
              <a:buChar char="§"/>
            </a:pPr>
            <a:r>
              <a:rPr lang="en-US" altLang="en-US" sz="2000" dirty="0">
                <a:cs typeface="Arial" charset="0"/>
              </a:rPr>
              <a:t>No asset limit.</a:t>
            </a:r>
          </a:p>
          <a:p>
            <a:pPr marL="342900" indent="-342900">
              <a:spcAft>
                <a:spcPts val="600"/>
              </a:spcAft>
              <a:buFont typeface="Wingdings" panose="05000000000000000000" pitchFamily="2" charset="2"/>
              <a:buChar char="§"/>
            </a:pPr>
            <a:r>
              <a:rPr lang="en-US" altLang="en-US" sz="2000" dirty="0">
                <a:cs typeface="Arial" charset="0"/>
              </a:rPr>
              <a:t>Creditable coverage.</a:t>
            </a:r>
          </a:p>
          <a:p>
            <a:pPr marL="342900" indent="-342900">
              <a:spcAft>
                <a:spcPts val="600"/>
              </a:spcAft>
              <a:buFont typeface="Wingdings" panose="05000000000000000000" pitchFamily="2" charset="2"/>
              <a:buChar char="§"/>
            </a:pPr>
            <a:r>
              <a:rPr lang="en-US" altLang="en-US" sz="2000" dirty="0">
                <a:cs typeface="Arial" charset="0"/>
              </a:rPr>
              <a:t>Your annual income determines your level of coverage.</a:t>
            </a:r>
          </a:p>
          <a:p>
            <a:pPr marL="800100" lvl="1" indent="-342900">
              <a:spcAft>
                <a:spcPts val="600"/>
              </a:spcAft>
              <a:buFont typeface="Wingdings" panose="05000000000000000000" pitchFamily="2" charset="2"/>
              <a:buChar char="§"/>
            </a:pPr>
            <a:r>
              <a:rPr lang="en-US" altLang="en-US" dirty="0">
                <a:cs typeface="Arial" charset="0"/>
              </a:rPr>
              <a:t>No deductible at Level 1.</a:t>
            </a:r>
          </a:p>
          <a:p>
            <a:pPr marL="800100" lvl="1" indent="-342900">
              <a:spcAft>
                <a:spcPts val="600"/>
              </a:spcAft>
              <a:buFont typeface="Wingdings" panose="05000000000000000000" pitchFamily="2" charset="2"/>
              <a:buChar char="§"/>
            </a:pPr>
            <a:r>
              <a:rPr lang="en-US" altLang="en-US" dirty="0">
                <a:cs typeface="Arial" charset="0"/>
              </a:rPr>
              <a:t>Level 2a and 2b have a deductible.</a:t>
            </a:r>
          </a:p>
          <a:p>
            <a:pPr marL="800100" lvl="1" indent="-342900">
              <a:spcAft>
                <a:spcPts val="600"/>
              </a:spcAft>
              <a:buFont typeface="Wingdings" panose="05000000000000000000" pitchFamily="2" charset="2"/>
              <a:buChar char="§"/>
            </a:pPr>
            <a:r>
              <a:rPr lang="en-US" altLang="en-US" dirty="0">
                <a:cs typeface="Arial" charset="0"/>
              </a:rPr>
              <a:t>Level 3 has a deductible and spenddown.</a:t>
            </a:r>
          </a:p>
          <a:p>
            <a:pPr marL="342900" indent="-342900">
              <a:lnSpc>
                <a:spcPct val="150000"/>
              </a:lnSpc>
              <a:buFont typeface="Wingdings" panose="05000000000000000000" pitchFamily="2" charset="2"/>
              <a:buChar char="§"/>
            </a:pPr>
            <a:r>
              <a:rPr lang="en-US" altLang="en-US" sz="2000" dirty="0">
                <a:cs typeface="Arial" charset="0"/>
              </a:rPr>
              <a:t>May use alone or in addition to Part D.</a:t>
            </a:r>
          </a:p>
        </p:txBody>
      </p:sp>
      <p:sp>
        <p:nvSpPr>
          <p:cNvPr id="7" name="TextBox 6">
            <a:extLst>
              <a:ext uri="{FF2B5EF4-FFF2-40B4-BE49-F238E27FC236}">
                <a16:creationId xmlns:a16="http://schemas.microsoft.com/office/drawing/2014/main" id="{7F56AF19-575E-42C8-95EA-FEF5E9154CCB}"/>
              </a:ext>
            </a:extLst>
          </p:cNvPr>
          <p:cNvSpPr txBox="1"/>
          <p:nvPr/>
        </p:nvSpPr>
        <p:spPr>
          <a:xfrm>
            <a:off x="8046106" y="2823975"/>
            <a:ext cx="3604592" cy="3231654"/>
          </a:xfrm>
          <a:prstGeom prst="rect">
            <a:avLst/>
          </a:prstGeom>
          <a:solidFill>
            <a:schemeClr val="bg1"/>
          </a:solidFill>
          <a:ln>
            <a:solidFill>
              <a:schemeClr val="accent1">
                <a:lumMod val="50000"/>
              </a:schemeClr>
            </a:solidFill>
          </a:ln>
        </p:spPr>
        <p:txBody>
          <a:bodyPr wrap="square" rtlCol="0">
            <a:spAutoFit/>
          </a:bodyPr>
          <a:lstStyle/>
          <a:p>
            <a:endParaRPr lang="en-US" dirty="0"/>
          </a:p>
          <a:p>
            <a:endParaRPr lang="en-US" dirty="0"/>
          </a:p>
          <a:p>
            <a:endParaRPr lang="en-US" dirty="0"/>
          </a:p>
          <a:p>
            <a:endParaRPr lang="en-US" dirty="0"/>
          </a:p>
          <a:p>
            <a:pPr algn="ctr"/>
            <a:r>
              <a:rPr lang="en-US" dirty="0"/>
              <a:t>For more information or to access an application online: </a:t>
            </a:r>
            <a:r>
              <a:rPr lang="en-US" dirty="0">
                <a:hlinkClick r:id="rId3"/>
              </a:rPr>
              <a:t>www.dhs.Wisconsin.gov/seniorcare</a:t>
            </a:r>
            <a:endParaRPr lang="en-US" dirty="0"/>
          </a:p>
          <a:p>
            <a:pPr algn="ctr"/>
            <a:endParaRPr lang="en-US" dirty="0"/>
          </a:p>
          <a:p>
            <a:pPr algn="ctr"/>
            <a:r>
              <a:rPr lang="en-US" dirty="0"/>
              <a:t>Or call:</a:t>
            </a:r>
          </a:p>
          <a:p>
            <a:pPr algn="ctr"/>
            <a:r>
              <a:rPr lang="en-US" sz="2400" dirty="0"/>
              <a:t> 1-800-657-2038</a:t>
            </a:r>
          </a:p>
          <a:p>
            <a:endParaRPr lang="en-US" dirty="0"/>
          </a:p>
        </p:txBody>
      </p:sp>
      <p:pic>
        <p:nvPicPr>
          <p:cNvPr id="11" name="Picture 10">
            <a:extLst>
              <a:ext uri="{FF2B5EF4-FFF2-40B4-BE49-F238E27FC236}">
                <a16:creationId xmlns:a16="http://schemas.microsoft.com/office/drawing/2014/main" id="{E3268909-E8C7-47CF-A028-763EC163D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6306" y="2972775"/>
            <a:ext cx="2204192" cy="821980"/>
          </a:xfrm>
          <a:prstGeom prst="rect">
            <a:avLst/>
          </a:prstGeom>
        </p:spPr>
      </p:pic>
      <p:sp>
        <p:nvSpPr>
          <p:cNvPr id="8" name="Footer Placeholder 7">
            <a:extLst>
              <a:ext uri="{FF2B5EF4-FFF2-40B4-BE49-F238E27FC236}">
                <a16:creationId xmlns:a16="http://schemas.microsoft.com/office/drawing/2014/main" id="{70973E42-4F24-4991-B5C6-1DE0C0F2858C}"/>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1C64D7AC-4489-4D14-B263-CCF024ACE07F}"/>
              </a:ext>
            </a:extLst>
          </p:cNvPr>
          <p:cNvSpPr>
            <a:spLocks noGrp="1"/>
          </p:cNvSpPr>
          <p:nvPr>
            <p:ph type="sldNum" sz="quarter" idx="12"/>
          </p:nvPr>
        </p:nvSpPr>
        <p:spPr/>
        <p:txBody>
          <a:bodyPr/>
          <a:lstStyle/>
          <a:p>
            <a:fld id="{844A7B69-93E2-4D34-896D-EFDD7F03AB74}" type="slidenum">
              <a:rPr lang="en-US" smtClean="0"/>
              <a:t>43</a:t>
            </a:fld>
            <a:endParaRPr lang="en-US"/>
          </a:p>
        </p:txBody>
      </p:sp>
    </p:spTree>
    <p:extLst>
      <p:ext uri="{BB962C8B-B14F-4D97-AF65-F5344CB8AC3E}">
        <p14:creationId xmlns:p14="http://schemas.microsoft.com/office/powerpoint/2010/main" val="3230742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Other Types of Health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AAC61C8-D50F-45BA-BAA0-DA5C260802C2}"/>
              </a:ext>
            </a:extLst>
          </p:cNvPr>
          <p:cNvSpPr txBox="1">
            <a:spLocks/>
          </p:cNvSpPr>
          <p:nvPr/>
        </p:nvSpPr>
        <p:spPr>
          <a:xfrm>
            <a:off x="2898648" y="1707288"/>
            <a:ext cx="7821543" cy="42738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400" dirty="0">
                <a:cs typeface="Arial" panose="020B0604020202020204" pitchFamily="34" charset="0"/>
              </a:rPr>
              <a:t>Employer/Retiree Group Health Plan</a:t>
            </a:r>
            <a:endParaRPr lang="en-US" altLang="en-US" sz="2000" dirty="0">
              <a:cs typeface="Arial" panose="020B0604020202020204" pitchFamily="34" charset="0"/>
            </a:endParaRPr>
          </a:p>
          <a:p>
            <a:pPr lvl="1">
              <a:defRPr/>
            </a:pPr>
            <a:r>
              <a:rPr lang="en-US" altLang="en-US" sz="2000" dirty="0">
                <a:cs typeface="Arial" panose="020B0604020202020204" pitchFamily="34" charset="0"/>
              </a:rPr>
              <a:t>Some offer </a:t>
            </a:r>
            <a:r>
              <a:rPr lang="en-US" altLang="en-US" sz="2000" b="1" dirty="0">
                <a:cs typeface="Arial" panose="020B0604020202020204" pitchFamily="34" charset="0"/>
              </a:rPr>
              <a:t>creditable</a:t>
            </a:r>
            <a:r>
              <a:rPr lang="en-US" altLang="en-US" sz="2000" dirty="0">
                <a:cs typeface="Arial" panose="020B0604020202020204" pitchFamily="34" charset="0"/>
              </a:rPr>
              <a:t> prescription coverage.</a:t>
            </a:r>
          </a:p>
          <a:p>
            <a:pPr lvl="1">
              <a:defRPr/>
            </a:pPr>
            <a:r>
              <a:rPr lang="en-US" altLang="en-US" sz="2000" dirty="0">
                <a:cs typeface="Arial" panose="020B0604020202020204" pitchFamily="34" charset="0"/>
              </a:rPr>
              <a:t>Contact your employer or union benefits administrator to find out how your insurance works with Medicare.</a:t>
            </a:r>
          </a:p>
          <a:p>
            <a:pPr marL="393700" lvl="1" indent="0">
              <a:buFont typeface="Arial" panose="020B0604020202020204" pitchFamily="34" charset="0"/>
              <a:buNone/>
              <a:defRPr/>
            </a:pPr>
            <a:endParaRPr lang="en-US" altLang="en-US" sz="800" dirty="0">
              <a:cs typeface="Arial" panose="020B0604020202020204" pitchFamily="34" charset="0"/>
            </a:endParaRPr>
          </a:p>
          <a:p>
            <a:pPr>
              <a:defRPr/>
            </a:pPr>
            <a:r>
              <a:rPr lang="en-US" altLang="en-US" sz="2400" dirty="0">
                <a:cs typeface="Arial" panose="020B0604020202020204" pitchFamily="34" charset="0"/>
              </a:rPr>
              <a:t>Military Coverage:  VA or </a:t>
            </a:r>
            <a:r>
              <a:rPr lang="en-US" altLang="en-US" sz="2400" dirty="0" err="1">
                <a:cs typeface="Arial" panose="020B0604020202020204" pitchFamily="34" charset="0"/>
              </a:rPr>
              <a:t>TriCare</a:t>
            </a:r>
            <a:endParaRPr lang="en-US" altLang="en-US" sz="2400" dirty="0">
              <a:cs typeface="Arial" panose="020B0604020202020204" pitchFamily="34" charset="0"/>
            </a:endParaRPr>
          </a:p>
          <a:p>
            <a:pPr marL="0" indent="0">
              <a:buFont typeface="Arial" panose="020B0604020202020204" pitchFamily="34" charset="0"/>
              <a:buNone/>
              <a:defRPr/>
            </a:pPr>
            <a:endParaRPr lang="en-US" altLang="en-US" sz="800" b="1" dirty="0">
              <a:cs typeface="Arial" panose="020B0604020202020204" pitchFamily="34" charset="0"/>
            </a:endParaRPr>
          </a:p>
          <a:p>
            <a:pPr>
              <a:defRPr/>
            </a:pPr>
            <a:r>
              <a:rPr lang="en-US" altLang="en-US" sz="2400" dirty="0">
                <a:cs typeface="Arial" panose="020B0604020202020204" pitchFamily="34" charset="0"/>
              </a:rPr>
              <a:t>Medical Assistance/Low Income Programs</a:t>
            </a:r>
          </a:p>
          <a:p>
            <a:pPr>
              <a:defRPr/>
            </a:pPr>
            <a:endParaRPr lang="en-US" altLang="en-US" sz="2400" dirty="0">
              <a:cs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67DB6FD-E355-4845-8E57-D1834EC5890F}"/>
              </a:ext>
            </a:extLst>
          </p:cNvPr>
          <p:cNvPicPr>
            <a:picLocks noChangeAspect="1" noChangeArrowheads="1"/>
          </p:cNvPicPr>
          <p:nvPr/>
        </p:nvPicPr>
        <p:blipFill>
          <a:blip r:embed="rId3" cstate="print"/>
          <a:srcRect/>
          <a:stretch>
            <a:fillRect/>
          </a:stretch>
        </p:blipFill>
        <p:spPr bwMode="auto">
          <a:xfrm>
            <a:off x="5125054" y="4761914"/>
            <a:ext cx="1941892" cy="1219200"/>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3719F26A-7F56-4158-A5C6-CA5B26F1568D}"/>
              </a:ext>
            </a:extLst>
          </p:cNvPr>
          <p:cNvSpPr>
            <a:spLocks noGrp="1"/>
          </p:cNvSpPr>
          <p:nvPr>
            <p:ph type="ftr" sz="quarter" idx="11"/>
          </p:nvPr>
        </p:nvSpPr>
        <p:spPr/>
        <p:txBody>
          <a:bodyPr/>
          <a:lstStyle/>
          <a:p>
            <a:r>
              <a:rPr lang="en-US" dirty="0"/>
              <a:t>           </a:t>
            </a:r>
          </a:p>
        </p:txBody>
      </p:sp>
      <p:sp>
        <p:nvSpPr>
          <p:cNvPr id="3" name="Slide Number Placeholder 2">
            <a:extLst>
              <a:ext uri="{FF2B5EF4-FFF2-40B4-BE49-F238E27FC236}">
                <a16:creationId xmlns:a16="http://schemas.microsoft.com/office/drawing/2014/main" id="{9F1822AE-D80C-484B-8EE5-109FAA38EBD3}"/>
              </a:ext>
            </a:extLst>
          </p:cNvPr>
          <p:cNvSpPr>
            <a:spLocks noGrp="1"/>
          </p:cNvSpPr>
          <p:nvPr>
            <p:ph type="sldNum" sz="quarter" idx="12"/>
          </p:nvPr>
        </p:nvSpPr>
        <p:spPr/>
        <p:txBody>
          <a:bodyPr/>
          <a:lstStyle/>
          <a:p>
            <a:fld id="{844A7B69-93E2-4D34-896D-EFDD7F03AB74}" type="slidenum">
              <a:rPr lang="en-US" smtClean="0"/>
              <a:t>44</a:t>
            </a:fld>
            <a:endParaRPr lang="en-US"/>
          </a:p>
        </p:txBody>
      </p:sp>
    </p:spTree>
    <p:extLst>
      <p:ext uri="{BB962C8B-B14F-4D97-AF65-F5344CB8AC3E}">
        <p14:creationId xmlns:p14="http://schemas.microsoft.com/office/powerpoint/2010/main" val="712437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E8394331-63EE-4064-B24C-9A4E73B47F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478" y="1253770"/>
            <a:ext cx="2307021" cy="172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Help for People with Limited Income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7BF2208E-A2ED-4BAA-9501-009075DC6A56}"/>
              </a:ext>
            </a:extLst>
          </p:cNvPr>
          <p:cNvSpPr txBox="1">
            <a:spLocks/>
          </p:cNvSpPr>
          <p:nvPr/>
        </p:nvSpPr>
        <p:spPr>
          <a:xfrm>
            <a:off x="2982525" y="1277757"/>
            <a:ext cx="7473440" cy="49004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dirty="0"/>
          </a:p>
          <a:p>
            <a:pPr>
              <a:spcAft>
                <a:spcPts val="600"/>
              </a:spcAft>
              <a:buFont typeface="Wingdings" panose="05000000000000000000" pitchFamily="2" charset="2"/>
              <a:buChar char="§"/>
              <a:defRPr/>
            </a:pPr>
            <a:r>
              <a:rPr lang="en-US" sz="3000" b="1" dirty="0">
                <a:cs typeface="Arial" panose="020B0604020202020204" pitchFamily="34" charset="0"/>
              </a:rPr>
              <a:t>Medicare Savings Programs </a:t>
            </a:r>
          </a:p>
          <a:p>
            <a:pPr lvl="1">
              <a:buFont typeface="Wingdings" panose="05000000000000000000" pitchFamily="2" charset="2"/>
              <a:buChar char="§"/>
              <a:defRPr/>
            </a:pPr>
            <a:r>
              <a:rPr lang="en-US" sz="2000" dirty="0">
                <a:cs typeface="Arial" panose="020B0604020202020204" pitchFamily="34" charset="0"/>
              </a:rPr>
              <a:t>If eligible, your Medicare Part B premium will be paid for you.</a:t>
            </a:r>
          </a:p>
          <a:p>
            <a:pPr lvl="1">
              <a:buFont typeface="Wingdings" panose="05000000000000000000" pitchFamily="2" charset="2"/>
              <a:buChar char="§"/>
              <a:defRPr/>
            </a:pPr>
            <a:r>
              <a:rPr lang="en-US" sz="2000" dirty="0">
                <a:cs typeface="Arial" panose="020B0604020202020204" pitchFamily="34" charset="0"/>
              </a:rPr>
              <a:t>Some also have Medicare copays and deductibles paid (eligibility based on income and assets)</a:t>
            </a:r>
            <a:endParaRPr lang="en-US" sz="1800" dirty="0">
              <a:cs typeface="Arial" panose="020B0604020202020204" pitchFamily="34" charset="0"/>
            </a:endParaRPr>
          </a:p>
          <a:p>
            <a:pPr>
              <a:spcAft>
                <a:spcPts val="600"/>
              </a:spcAft>
              <a:buFont typeface="Wingdings" panose="05000000000000000000" pitchFamily="2" charset="2"/>
              <a:buChar char="§"/>
              <a:defRPr/>
            </a:pPr>
            <a:r>
              <a:rPr lang="en-US" sz="3000" b="1" dirty="0">
                <a:cs typeface="Arial" panose="020B0604020202020204" pitchFamily="34" charset="0"/>
              </a:rPr>
              <a:t>Extra Help (Low Income Subsidy)</a:t>
            </a:r>
          </a:p>
          <a:p>
            <a:pPr lvl="1">
              <a:buFont typeface="Wingdings" panose="05000000000000000000" pitchFamily="2" charset="2"/>
              <a:buChar char="§"/>
              <a:defRPr/>
            </a:pPr>
            <a:r>
              <a:rPr lang="en-US" sz="2000" dirty="0">
                <a:cs typeface="Arial" panose="020B0604020202020204" pitchFamily="34" charset="0"/>
              </a:rPr>
              <a:t>Assistance with Medicare prescription drug coverage.</a:t>
            </a:r>
          </a:p>
          <a:p>
            <a:pPr lvl="1">
              <a:buFont typeface="Wingdings" panose="05000000000000000000" pitchFamily="2" charset="2"/>
              <a:buChar char="§"/>
              <a:defRPr/>
            </a:pPr>
            <a:r>
              <a:rPr lang="en-US" sz="2000" dirty="0">
                <a:cs typeface="Arial" panose="020B0604020202020204" pitchFamily="34" charset="0"/>
              </a:rPr>
              <a:t>Reduces Part D premiums, deductibles, and copays (eligibility based on income and assets)</a:t>
            </a:r>
            <a:endParaRPr lang="en-US" b="1" dirty="0">
              <a:cs typeface="Arial" panose="020B0604020202020204" pitchFamily="34" charset="0"/>
            </a:endParaRPr>
          </a:p>
          <a:p>
            <a:pPr>
              <a:buFont typeface="Wingdings" panose="05000000000000000000" pitchFamily="2" charset="2"/>
              <a:buChar char="§"/>
              <a:defRPr/>
            </a:pPr>
            <a:r>
              <a:rPr lang="en-US" sz="3000" b="1" dirty="0">
                <a:cs typeface="Arial" panose="020B0604020202020204" pitchFamily="34" charset="0"/>
              </a:rPr>
              <a:t>Senior Care</a:t>
            </a:r>
          </a:p>
          <a:p>
            <a:pPr lvl="1">
              <a:buFont typeface="Wingdings" panose="05000000000000000000" pitchFamily="2" charset="2"/>
              <a:buChar char="§"/>
              <a:defRPr/>
            </a:pPr>
            <a:r>
              <a:rPr lang="en-US" sz="2000" dirty="0">
                <a:cs typeface="Arial" panose="020B0604020202020204" pitchFamily="34" charset="0"/>
              </a:rPr>
              <a:t>Level of assistance depends on annual income.</a:t>
            </a:r>
          </a:p>
          <a:p>
            <a:pPr lvl="1">
              <a:buFont typeface="Wingdings" panose="05000000000000000000" pitchFamily="2" charset="2"/>
              <a:buChar char="§"/>
              <a:defRPr/>
            </a:pPr>
            <a:r>
              <a:rPr lang="en-US" sz="2000" dirty="0">
                <a:cs typeface="Arial" panose="020B0604020202020204" pitchFamily="34" charset="0"/>
              </a:rPr>
              <a:t>Level 1 has no deductible and pay $5 generic/$15 brand name prescription</a:t>
            </a:r>
          </a:p>
          <a:p>
            <a:pPr marL="393700" lvl="1" indent="0" algn="ctr">
              <a:buFont typeface="Wingdings 2" pitchFamily="18" charset="2"/>
              <a:buNone/>
              <a:defRPr/>
            </a:pPr>
            <a:endParaRPr lang="en-US" sz="800" dirty="0">
              <a:latin typeface="Arial" panose="020B0604020202020204" pitchFamily="34" charset="0"/>
              <a:cs typeface="Arial" panose="020B0604020202020204" pitchFamily="34" charset="0"/>
            </a:endParaRPr>
          </a:p>
        </p:txBody>
      </p:sp>
      <p:pic>
        <p:nvPicPr>
          <p:cNvPr id="9" name="Picture 8" title="Part D icon">
            <a:extLst>
              <a:ext uri="{FF2B5EF4-FFF2-40B4-BE49-F238E27FC236}">
                <a16:creationId xmlns:a16="http://schemas.microsoft.com/office/drawing/2014/main" id="{AC330008-F2A7-4AE9-9B6F-C799603CE2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303" y="3732910"/>
            <a:ext cx="766257" cy="679574"/>
          </a:xfrm>
          <a:prstGeom prst="rect">
            <a:avLst/>
          </a:prstGeom>
        </p:spPr>
      </p:pic>
      <p:sp>
        <p:nvSpPr>
          <p:cNvPr id="2" name="Footer Placeholder 1">
            <a:extLst>
              <a:ext uri="{FF2B5EF4-FFF2-40B4-BE49-F238E27FC236}">
                <a16:creationId xmlns:a16="http://schemas.microsoft.com/office/drawing/2014/main" id="{B46EA3FC-DC74-4884-BB19-45E602C667B5}"/>
              </a:ext>
            </a:extLst>
          </p:cNvPr>
          <p:cNvSpPr>
            <a:spLocks noGrp="1"/>
          </p:cNvSpPr>
          <p:nvPr>
            <p:ph type="ftr" sz="quarter" idx="11"/>
          </p:nvPr>
        </p:nvSpPr>
        <p:spPr/>
        <p:txBody>
          <a:bodyPr/>
          <a:lstStyle/>
          <a:p>
            <a:r>
              <a:rPr lang="en-US" dirty="0"/>
              <a:t>          </a:t>
            </a:r>
          </a:p>
        </p:txBody>
      </p:sp>
      <p:sp>
        <p:nvSpPr>
          <p:cNvPr id="3" name="Slide Number Placeholder 2">
            <a:extLst>
              <a:ext uri="{FF2B5EF4-FFF2-40B4-BE49-F238E27FC236}">
                <a16:creationId xmlns:a16="http://schemas.microsoft.com/office/drawing/2014/main" id="{2F1EB11D-D1BD-4EDD-BA6D-DE83826F4E03}"/>
              </a:ext>
            </a:extLst>
          </p:cNvPr>
          <p:cNvSpPr>
            <a:spLocks noGrp="1"/>
          </p:cNvSpPr>
          <p:nvPr>
            <p:ph type="sldNum" sz="quarter" idx="12"/>
          </p:nvPr>
        </p:nvSpPr>
        <p:spPr/>
        <p:txBody>
          <a:bodyPr/>
          <a:lstStyle/>
          <a:p>
            <a:fld id="{844A7B69-93E2-4D34-896D-EFDD7F03AB74}" type="slidenum">
              <a:rPr lang="en-US" smtClean="0"/>
              <a:t>45</a:t>
            </a:fld>
            <a:endParaRPr lang="en-US"/>
          </a:p>
        </p:txBody>
      </p:sp>
    </p:spTree>
    <p:extLst>
      <p:ext uri="{BB962C8B-B14F-4D97-AF65-F5344CB8AC3E}">
        <p14:creationId xmlns:p14="http://schemas.microsoft.com/office/powerpoint/2010/main" val="1547735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Help for People with Limited Income</a:t>
            </a:r>
          </a:p>
          <a:p>
            <a:pPr algn="ctr"/>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23AF593A-FEAA-4FD0-9CD3-2B968730D061}"/>
              </a:ext>
            </a:extLst>
          </p:cNvPr>
          <p:cNvGraphicFramePr>
            <a:graphicFrameLocks/>
          </p:cNvGraphicFramePr>
          <p:nvPr>
            <p:extLst>
              <p:ext uri="{D42A27DB-BD31-4B8C-83A1-F6EECF244321}">
                <p14:modId xmlns:p14="http://schemas.microsoft.com/office/powerpoint/2010/main" val="3287630349"/>
              </p:ext>
            </p:extLst>
          </p:nvPr>
        </p:nvGraphicFramePr>
        <p:xfrm>
          <a:off x="1692107" y="1909475"/>
          <a:ext cx="8597348" cy="4013334"/>
        </p:xfrm>
        <a:graphic>
          <a:graphicData uri="http://schemas.openxmlformats.org/drawingml/2006/table">
            <a:tbl>
              <a:tblPr firstRow="1" bandRow="1">
                <a:tableStyleId>{5C22544A-7EE6-4342-B048-85BDC9FD1C3A}</a:tableStyleId>
              </a:tblPr>
              <a:tblGrid>
                <a:gridCol w="2069732">
                  <a:extLst>
                    <a:ext uri="{9D8B030D-6E8A-4147-A177-3AD203B41FA5}">
                      <a16:colId xmlns:a16="http://schemas.microsoft.com/office/drawing/2014/main" val="20000"/>
                    </a:ext>
                  </a:extLst>
                </a:gridCol>
                <a:gridCol w="1751312">
                  <a:extLst>
                    <a:ext uri="{9D8B030D-6E8A-4147-A177-3AD203B41FA5}">
                      <a16:colId xmlns:a16="http://schemas.microsoft.com/office/drawing/2014/main" val="20001"/>
                    </a:ext>
                  </a:extLst>
                </a:gridCol>
                <a:gridCol w="1671707">
                  <a:extLst>
                    <a:ext uri="{9D8B030D-6E8A-4147-A177-3AD203B41FA5}">
                      <a16:colId xmlns:a16="http://schemas.microsoft.com/office/drawing/2014/main" val="20002"/>
                    </a:ext>
                  </a:extLst>
                </a:gridCol>
                <a:gridCol w="1592101">
                  <a:extLst>
                    <a:ext uri="{9D8B030D-6E8A-4147-A177-3AD203B41FA5}">
                      <a16:colId xmlns:a16="http://schemas.microsoft.com/office/drawing/2014/main" val="20003"/>
                    </a:ext>
                  </a:extLst>
                </a:gridCol>
                <a:gridCol w="1512496">
                  <a:extLst>
                    <a:ext uri="{9D8B030D-6E8A-4147-A177-3AD203B41FA5}">
                      <a16:colId xmlns:a16="http://schemas.microsoft.com/office/drawing/2014/main" val="20004"/>
                    </a:ext>
                  </a:extLst>
                </a:gridCol>
              </a:tblGrid>
              <a:tr h="630054">
                <a:tc rowSpan="2">
                  <a:txBody>
                    <a:bodyPr/>
                    <a:lstStyle/>
                    <a:p>
                      <a:r>
                        <a:rPr lang="en-US" dirty="0">
                          <a:latin typeface="Arial" panose="020B0604020202020204" pitchFamily="34" charset="0"/>
                          <a:cs typeface="Arial" panose="020B0604020202020204" pitchFamily="34" charset="0"/>
                        </a:rPr>
                        <a:t>Program</a:t>
                      </a:r>
                    </a:p>
                  </a:txBody>
                  <a:tcPr/>
                </a:tc>
                <a:tc gridSpan="2">
                  <a:txBody>
                    <a:bodyPr/>
                    <a:lstStyle/>
                    <a:p>
                      <a:pPr algn="ctr"/>
                      <a:r>
                        <a:rPr lang="en-US" dirty="0">
                          <a:latin typeface="Arial" panose="020B0604020202020204" pitchFamily="34" charset="0"/>
                          <a:cs typeface="Arial" panose="020B0604020202020204" pitchFamily="34" charset="0"/>
                        </a:rPr>
                        <a:t>Single</a:t>
                      </a:r>
                      <a:r>
                        <a:rPr lang="en-US" baseline="0" dirty="0">
                          <a:latin typeface="Arial" panose="020B0604020202020204" pitchFamily="34" charset="0"/>
                          <a:cs typeface="Arial" panose="020B0604020202020204" pitchFamily="34" charset="0"/>
                        </a:rPr>
                        <a:t> Individual (Unmarried)</a:t>
                      </a:r>
                      <a:endParaRPr lang="en-US" dirty="0">
                        <a:latin typeface="Arial" panose="020B0604020202020204" pitchFamily="34" charset="0"/>
                        <a:cs typeface="Arial" panose="020B0604020202020204" pitchFamily="34" charset="0"/>
                      </a:endParaRPr>
                    </a:p>
                  </a:txBody>
                  <a:tcPr/>
                </a:tc>
                <a:tc hMerge="1">
                  <a:txBody>
                    <a:bodyPr/>
                    <a:lstStyle/>
                    <a:p>
                      <a:endParaRPr lang="en-US" dirty="0"/>
                    </a:p>
                  </a:txBody>
                  <a:tcPr/>
                </a:tc>
                <a:tc gridSpan="2">
                  <a:txBody>
                    <a:bodyPr/>
                    <a:lstStyle/>
                    <a:p>
                      <a:pPr algn="ctr"/>
                      <a:r>
                        <a:rPr lang="en-US" dirty="0">
                          <a:latin typeface="Arial" panose="020B0604020202020204" pitchFamily="34" charset="0"/>
                          <a:cs typeface="Arial" panose="020B0604020202020204" pitchFamily="34" charset="0"/>
                        </a:rPr>
                        <a:t>Married Couple</a:t>
                      </a:r>
                    </a:p>
                  </a:txBody>
                  <a:tcPr/>
                </a:tc>
                <a:tc hMerge="1">
                  <a:txBody>
                    <a:bodyPr/>
                    <a:lstStyle/>
                    <a:p>
                      <a:endParaRPr lang="en-US" dirty="0"/>
                    </a:p>
                  </a:txBody>
                  <a:tcPr/>
                </a:tc>
                <a:extLst>
                  <a:ext uri="{0D108BD9-81ED-4DB2-BD59-A6C34878D82A}">
                    <a16:rowId xmlns:a16="http://schemas.microsoft.com/office/drawing/2014/main" val="10000"/>
                  </a:ext>
                </a:extLst>
              </a:tr>
              <a:tr h="630054">
                <a:tc vMerge="1">
                  <a:txBody>
                    <a:bodyPr/>
                    <a:lstStyle/>
                    <a:p>
                      <a:endParaRPr lang="en-US" dirty="0"/>
                    </a:p>
                  </a:txBody>
                  <a:tcPr/>
                </a:tc>
                <a:tc>
                  <a:txBody>
                    <a:bodyPr/>
                    <a:lstStyle/>
                    <a:p>
                      <a:pPr algn="ctr"/>
                      <a:r>
                        <a:rPr lang="en-US" b="0" dirty="0">
                          <a:latin typeface="Arial" panose="020B0604020202020204" pitchFamily="34" charset="0"/>
                          <a:cs typeface="Arial" panose="020B0604020202020204" pitchFamily="34" charset="0"/>
                        </a:rPr>
                        <a:t>Monthly</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Income </a:t>
                      </a:r>
                    </a:p>
                  </a:txBody>
                  <a:tcPr anchor="ctr"/>
                </a:tc>
                <a:tc>
                  <a:txBody>
                    <a:bodyPr/>
                    <a:lstStyle/>
                    <a:p>
                      <a:pPr algn="ctr"/>
                      <a:r>
                        <a:rPr lang="en-US" b="0" dirty="0">
                          <a:latin typeface="Arial" panose="020B0604020202020204" pitchFamily="34" charset="0"/>
                          <a:cs typeface="Arial" panose="020B0604020202020204" pitchFamily="34" charset="0"/>
                        </a:rPr>
                        <a:t>Assets</a:t>
                      </a:r>
                    </a:p>
                  </a:txBody>
                  <a:tcPr anchor="ctr"/>
                </a:tc>
                <a:tc>
                  <a:txBody>
                    <a:bodyPr/>
                    <a:lstStyle/>
                    <a:p>
                      <a:pPr algn="ctr"/>
                      <a:r>
                        <a:rPr lang="en-US" b="0" dirty="0">
                          <a:latin typeface="Arial" panose="020B0604020202020204" pitchFamily="34" charset="0"/>
                          <a:cs typeface="Arial" panose="020B0604020202020204" pitchFamily="34" charset="0"/>
                        </a:rPr>
                        <a:t>Monthly Income</a:t>
                      </a:r>
                    </a:p>
                  </a:txBody>
                  <a:tcPr anchor="ctr"/>
                </a:tc>
                <a:tc>
                  <a:txBody>
                    <a:bodyPr/>
                    <a:lstStyle/>
                    <a:p>
                      <a:pPr algn="ctr"/>
                      <a:r>
                        <a:rPr lang="en-US" b="0" dirty="0">
                          <a:latin typeface="Arial" panose="020B0604020202020204" pitchFamily="34" charset="0"/>
                          <a:cs typeface="Arial" panose="020B0604020202020204" pitchFamily="34" charset="0"/>
                        </a:rPr>
                        <a:t>Assets</a:t>
                      </a:r>
                    </a:p>
                  </a:txBody>
                  <a:tcPr anchor="ctr"/>
                </a:tc>
                <a:extLst>
                  <a:ext uri="{0D108BD9-81ED-4DB2-BD59-A6C34878D82A}">
                    <a16:rowId xmlns:a16="http://schemas.microsoft.com/office/drawing/2014/main" val="10001"/>
                  </a:ext>
                </a:extLst>
              </a:tr>
              <a:tr h="630054">
                <a:tc>
                  <a:txBody>
                    <a:bodyPr/>
                    <a:lstStyle/>
                    <a:p>
                      <a:r>
                        <a:rPr lang="en-US" dirty="0">
                          <a:latin typeface="Arial" panose="020B0604020202020204" pitchFamily="34" charset="0"/>
                          <a:cs typeface="Arial" panose="020B0604020202020204" pitchFamily="34" charset="0"/>
                        </a:rPr>
                        <a:t>Medicare Savings Program</a:t>
                      </a:r>
                    </a:p>
                  </a:txBody>
                  <a:tcPr anchor="ctr"/>
                </a:tc>
                <a:tc>
                  <a:txBody>
                    <a:bodyPr/>
                    <a:lstStyle/>
                    <a:p>
                      <a:pPr algn="ctr"/>
                      <a:r>
                        <a:rPr lang="en-US" dirty="0">
                          <a:latin typeface="Arial" panose="020B0604020202020204" pitchFamily="34" charset="0"/>
                          <a:cs typeface="Arial" panose="020B0604020202020204" pitchFamily="34" charset="0"/>
                        </a:rPr>
                        <a:t>&lt; $1,449</a:t>
                      </a:r>
                    </a:p>
                  </a:txBody>
                  <a:tcPr anchor="ctr"/>
                </a:tc>
                <a:tc>
                  <a:txBody>
                    <a:bodyPr/>
                    <a:lstStyle/>
                    <a:p>
                      <a:pPr algn="ctr"/>
                      <a:r>
                        <a:rPr lang="en-US" dirty="0">
                          <a:latin typeface="Arial" panose="020B0604020202020204" pitchFamily="34" charset="0"/>
                          <a:cs typeface="Arial" panose="020B0604020202020204" pitchFamily="34" charset="0"/>
                        </a:rPr>
                        <a:t>&lt; $7,970</a:t>
                      </a:r>
                    </a:p>
                  </a:txBody>
                  <a:tcPr anchor="ctr"/>
                </a:tc>
                <a:tc>
                  <a:txBody>
                    <a:bodyPr/>
                    <a:lstStyle/>
                    <a:p>
                      <a:pPr algn="ctr"/>
                      <a:r>
                        <a:rPr lang="en-US" dirty="0">
                          <a:latin typeface="Arial" panose="020B0604020202020204" pitchFamily="34" charset="0"/>
                          <a:cs typeface="Arial" panose="020B0604020202020204" pitchFamily="34" charset="0"/>
                        </a:rPr>
                        <a:t>&lt; $1,959</a:t>
                      </a:r>
                    </a:p>
                  </a:txBody>
                  <a:tcPr anchor="ctr"/>
                </a:tc>
                <a:tc>
                  <a:txBody>
                    <a:bodyPr/>
                    <a:lstStyle/>
                    <a:p>
                      <a:pPr algn="ctr"/>
                      <a:r>
                        <a:rPr lang="en-US" dirty="0">
                          <a:latin typeface="Arial" panose="020B0604020202020204" pitchFamily="34" charset="0"/>
                          <a:cs typeface="Arial" panose="020B0604020202020204" pitchFamily="34" charset="0"/>
                        </a:rPr>
                        <a:t>&lt; $11,960</a:t>
                      </a:r>
                    </a:p>
                  </a:txBody>
                  <a:tcPr anchor="ctr"/>
                </a:tc>
                <a:extLst>
                  <a:ext uri="{0D108BD9-81ED-4DB2-BD59-A6C34878D82A}">
                    <a16:rowId xmlns:a16="http://schemas.microsoft.com/office/drawing/2014/main" val="10002"/>
                  </a:ext>
                </a:extLst>
              </a:tr>
              <a:tr h="900077">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Extra Help</a:t>
                      </a:r>
                    </a:p>
                    <a:p>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$1,610</a:t>
                      </a:r>
                    </a:p>
                  </a:txBody>
                  <a:tcPr anchor="ctr"/>
                </a:tc>
                <a:tc>
                  <a:txBody>
                    <a:bodyPr/>
                    <a:lstStyle/>
                    <a:p>
                      <a:pPr algn="ctr"/>
                      <a:r>
                        <a:rPr lang="en-US" dirty="0">
                          <a:latin typeface="Arial" panose="020B0604020202020204" pitchFamily="34" charset="0"/>
                          <a:cs typeface="Arial" panose="020B0604020202020204" pitchFamily="34" charset="0"/>
                        </a:rPr>
                        <a:t>&lt; $13,290</a:t>
                      </a:r>
                    </a:p>
                  </a:txBody>
                  <a:tcPr anchor="ctr"/>
                </a:tc>
                <a:tc>
                  <a:txBody>
                    <a:bodyPr/>
                    <a:lstStyle/>
                    <a:p>
                      <a:pPr algn="ctr"/>
                      <a:r>
                        <a:rPr lang="en-US" dirty="0">
                          <a:latin typeface="Arial" panose="020B0604020202020204" pitchFamily="34" charset="0"/>
                          <a:cs typeface="Arial" panose="020B0604020202020204" pitchFamily="34" charset="0"/>
                        </a:rPr>
                        <a:t>&lt;</a:t>
                      </a:r>
                      <a:r>
                        <a:rPr lang="en-US" baseline="0" dirty="0">
                          <a:latin typeface="Arial" panose="020B0604020202020204" pitchFamily="34" charset="0"/>
                          <a:cs typeface="Arial" panose="020B0604020202020204" pitchFamily="34" charset="0"/>
                        </a:rPr>
                        <a:t> $2,177</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$26,520</a:t>
                      </a:r>
                    </a:p>
                  </a:txBody>
                  <a:tcPr anchor="ctr"/>
                </a:tc>
                <a:extLst>
                  <a:ext uri="{0D108BD9-81ED-4DB2-BD59-A6C34878D82A}">
                    <a16:rowId xmlns:a16="http://schemas.microsoft.com/office/drawing/2014/main" val="10003"/>
                  </a:ext>
                </a:extLst>
              </a:tr>
              <a:tr h="1117749">
                <a:tc>
                  <a:txBody>
                    <a:bodyPr/>
                    <a:lstStyle/>
                    <a:p>
                      <a:r>
                        <a:rPr lang="en-US" dirty="0">
                          <a:latin typeface="Arial" panose="020B0604020202020204" pitchFamily="34" charset="0"/>
                          <a:cs typeface="Arial" panose="020B0604020202020204" pitchFamily="34" charset="0"/>
                        </a:rPr>
                        <a:t>Wisconsin </a:t>
                      </a:r>
                      <a:r>
                        <a:rPr lang="en-US" dirty="0" err="1">
                          <a:latin typeface="Arial" panose="020B0604020202020204" pitchFamily="34" charset="0"/>
                          <a:cs typeface="Arial" panose="020B0604020202020204" pitchFamily="34" charset="0"/>
                        </a:rPr>
                        <a:t>SeniorCare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Level 1</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$1,717</a:t>
                      </a:r>
                    </a:p>
                  </a:txBody>
                  <a:tcPr anchor="ctr"/>
                </a:tc>
                <a:tc>
                  <a:txBody>
                    <a:bodyPr/>
                    <a:lstStyle/>
                    <a:p>
                      <a:pPr algn="ctr"/>
                      <a:r>
                        <a:rPr lang="en-US" dirty="0">
                          <a:latin typeface="Arial" panose="020B0604020202020204" pitchFamily="34" charset="0"/>
                          <a:cs typeface="Arial" panose="020B0604020202020204" pitchFamily="34" charset="0"/>
                        </a:rPr>
                        <a:t>No asset limit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&lt; $2,322</a:t>
                      </a:r>
                    </a:p>
                  </a:txBody>
                  <a:tcPr anchor="ctr"/>
                </a:tc>
                <a:tc>
                  <a:txBody>
                    <a:bodyPr/>
                    <a:lstStyle/>
                    <a:p>
                      <a:pPr algn="ctr"/>
                      <a:r>
                        <a:rPr lang="en-US" dirty="0">
                          <a:latin typeface="Arial" panose="020B0604020202020204" pitchFamily="34" charset="0"/>
                          <a:cs typeface="Arial" panose="020B0604020202020204" pitchFamily="34" charset="0"/>
                        </a:rPr>
                        <a:t>No asset</a:t>
                      </a:r>
                      <a:r>
                        <a:rPr lang="en-US" baseline="0" dirty="0">
                          <a:latin typeface="Arial" panose="020B0604020202020204" pitchFamily="34" charset="0"/>
                          <a:cs typeface="Arial" panose="020B0604020202020204" pitchFamily="34" charset="0"/>
                        </a:rPr>
                        <a:t> limit</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D9A3C283-162E-4438-92AF-48C1C60D2323}"/>
              </a:ext>
            </a:extLst>
          </p:cNvPr>
          <p:cNvSpPr/>
          <p:nvPr/>
        </p:nvSpPr>
        <p:spPr>
          <a:xfrm>
            <a:off x="3293090" y="1288190"/>
            <a:ext cx="6014788"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Program Eligibility Guidelines</a:t>
            </a:r>
          </a:p>
        </p:txBody>
      </p:sp>
      <p:sp>
        <p:nvSpPr>
          <p:cNvPr id="5" name="TextBox 4">
            <a:extLst>
              <a:ext uri="{FF2B5EF4-FFF2-40B4-BE49-F238E27FC236}">
                <a16:creationId xmlns:a16="http://schemas.microsoft.com/office/drawing/2014/main" id="{4D344D01-6DE0-47F1-A513-4C2DE0A2D96C}"/>
              </a:ext>
            </a:extLst>
          </p:cNvPr>
          <p:cNvSpPr txBox="1"/>
          <p:nvPr/>
        </p:nvSpPr>
        <p:spPr>
          <a:xfrm>
            <a:off x="3646843" y="5985691"/>
            <a:ext cx="8299290" cy="307777"/>
          </a:xfrm>
          <a:prstGeom prst="rect">
            <a:avLst/>
          </a:prstGeom>
          <a:noFill/>
        </p:spPr>
        <p:txBody>
          <a:bodyPr wrap="square" rtlCol="0">
            <a:spAutoFit/>
          </a:bodyPr>
          <a:lstStyle/>
          <a:p>
            <a:r>
              <a:rPr lang="en-US" sz="1400" b="1" dirty="0"/>
              <a:t>*Income Limits based on 2021 federal poverty guidelines.</a:t>
            </a:r>
          </a:p>
        </p:txBody>
      </p:sp>
      <p:sp>
        <p:nvSpPr>
          <p:cNvPr id="6" name="Footer Placeholder 5">
            <a:extLst>
              <a:ext uri="{FF2B5EF4-FFF2-40B4-BE49-F238E27FC236}">
                <a16:creationId xmlns:a16="http://schemas.microsoft.com/office/drawing/2014/main" id="{B8470BA5-13CF-40F1-8F52-CEBA09C2DA1A}"/>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44233D80-33DA-4AC8-BFAC-1A04F3F91FB8}"/>
              </a:ext>
            </a:extLst>
          </p:cNvPr>
          <p:cNvSpPr>
            <a:spLocks noGrp="1"/>
          </p:cNvSpPr>
          <p:nvPr>
            <p:ph type="sldNum" sz="quarter" idx="12"/>
          </p:nvPr>
        </p:nvSpPr>
        <p:spPr/>
        <p:txBody>
          <a:bodyPr/>
          <a:lstStyle/>
          <a:p>
            <a:fld id="{844A7B69-93E2-4D34-896D-EFDD7F03AB74}" type="slidenum">
              <a:rPr lang="en-US" smtClean="0"/>
              <a:t>46</a:t>
            </a:fld>
            <a:endParaRPr lang="en-US"/>
          </a:p>
        </p:txBody>
      </p:sp>
    </p:spTree>
    <p:extLst>
      <p:ext uri="{BB962C8B-B14F-4D97-AF65-F5344CB8AC3E}">
        <p14:creationId xmlns:p14="http://schemas.microsoft.com/office/powerpoint/2010/main" val="2284871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Words of Caution</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57B71A7-5E3E-42CD-8B0E-E4222C1A32B8}"/>
              </a:ext>
            </a:extLst>
          </p:cNvPr>
          <p:cNvSpPr/>
          <p:nvPr/>
        </p:nvSpPr>
        <p:spPr>
          <a:xfrm>
            <a:off x="3409636" y="1144776"/>
            <a:ext cx="4669868"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Steps to Prevent Fraud</a:t>
            </a:r>
            <a:endParaRPr lang="en-US"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9AC6D63-9511-47AE-AB1A-F897395A0EB9}"/>
              </a:ext>
            </a:extLst>
          </p:cNvPr>
          <p:cNvSpPr/>
          <p:nvPr/>
        </p:nvSpPr>
        <p:spPr>
          <a:xfrm>
            <a:off x="1249680" y="1752237"/>
            <a:ext cx="9692640" cy="584775"/>
          </a:xfrm>
          <a:prstGeom prst="rect">
            <a:avLst/>
          </a:prstGeom>
        </p:spPr>
        <p:txBody>
          <a:bodyPr wrap="square">
            <a:spAutoFit/>
          </a:bodyPr>
          <a:lstStyle/>
          <a:p>
            <a:r>
              <a:rPr lang="en-US" altLang="en-US" sz="3200" dirty="0"/>
              <a:t>Step 1: </a:t>
            </a:r>
            <a:r>
              <a:rPr lang="en-US" altLang="en-US" sz="3200" b="1" dirty="0">
                <a:solidFill>
                  <a:srgbClr val="339966"/>
                </a:solidFill>
              </a:rPr>
              <a:t>Protect</a:t>
            </a:r>
            <a:r>
              <a:rPr lang="en-US" altLang="en-US" sz="3200" dirty="0">
                <a:solidFill>
                  <a:srgbClr val="339966"/>
                </a:solidFill>
              </a:rPr>
              <a:t> </a:t>
            </a:r>
            <a:r>
              <a:rPr lang="en-US" altLang="en-US" sz="3200" dirty="0"/>
              <a:t>Yourself and Others from Medicare Fraud</a:t>
            </a:r>
            <a:endParaRPr lang="en-US" sz="3200" dirty="0"/>
          </a:p>
        </p:txBody>
      </p:sp>
      <p:grpSp>
        <p:nvGrpSpPr>
          <p:cNvPr id="8" name="Group 7">
            <a:extLst>
              <a:ext uri="{FF2B5EF4-FFF2-40B4-BE49-F238E27FC236}">
                <a16:creationId xmlns:a16="http://schemas.microsoft.com/office/drawing/2014/main" id="{79280746-E100-4DA0-8886-38D77555B0CD}"/>
              </a:ext>
            </a:extLst>
          </p:cNvPr>
          <p:cNvGrpSpPr/>
          <p:nvPr/>
        </p:nvGrpSpPr>
        <p:grpSpPr>
          <a:xfrm>
            <a:off x="6162339" y="2486610"/>
            <a:ext cx="4035910" cy="656286"/>
            <a:chOff x="-43546" y="93480"/>
            <a:chExt cx="3338609" cy="656286"/>
          </a:xfrm>
        </p:grpSpPr>
        <p:sp>
          <p:nvSpPr>
            <p:cNvPr id="9" name="Rectangle 8">
              <a:extLst>
                <a:ext uri="{FF2B5EF4-FFF2-40B4-BE49-F238E27FC236}">
                  <a16:creationId xmlns:a16="http://schemas.microsoft.com/office/drawing/2014/main" id="{A74CEFF7-1425-4953-80C5-6A48E8F90D63}"/>
                </a:ext>
              </a:extLst>
            </p:cNvPr>
            <p:cNvSpPr/>
            <p:nvPr/>
          </p:nvSpPr>
          <p:spPr>
            <a:xfrm>
              <a:off x="34" y="93480"/>
              <a:ext cx="3295029" cy="633600"/>
            </a:xfrm>
            <a:prstGeom prst="rect">
              <a:avLst/>
            </a:prstGeom>
            <a:solidFill>
              <a:srgbClr val="339966"/>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DC6F7B76-FA2B-4E8C-BC9C-9DD914C9D6C9}"/>
                </a:ext>
              </a:extLst>
            </p:cNvPr>
            <p:cNvSpPr txBox="1"/>
            <p:nvPr/>
          </p:nvSpPr>
          <p:spPr>
            <a:xfrm>
              <a:off x="-43546" y="116166"/>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Arial" pitchFamily="34" charset="0"/>
                  <a:cs typeface="Arial" pitchFamily="34" charset="0"/>
                </a:rPr>
                <a:t>DO</a:t>
              </a:r>
            </a:p>
          </p:txBody>
        </p:sp>
      </p:grpSp>
      <p:sp>
        <p:nvSpPr>
          <p:cNvPr id="11" name="Rectangle 10">
            <a:extLst>
              <a:ext uri="{FF2B5EF4-FFF2-40B4-BE49-F238E27FC236}">
                <a16:creationId xmlns:a16="http://schemas.microsoft.com/office/drawing/2014/main" id="{F06A9A5C-6B21-4CBA-8B63-4C61780AF070}"/>
              </a:ext>
            </a:extLst>
          </p:cNvPr>
          <p:cNvSpPr/>
          <p:nvPr/>
        </p:nvSpPr>
        <p:spPr>
          <a:xfrm>
            <a:off x="6210527" y="3198546"/>
            <a:ext cx="3983227" cy="3170099"/>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2000" dirty="0">
                <a:cs typeface="Arial" pitchFamily="34" charset="0"/>
              </a:rPr>
              <a:t>Do treat your Medicare card and number like your credit card.</a:t>
            </a:r>
          </a:p>
          <a:p>
            <a:pPr marL="285750" lvl="0" indent="-285750">
              <a:spcAft>
                <a:spcPts val="600"/>
              </a:spcAft>
              <a:buFont typeface="Arial" panose="020B0604020202020204" pitchFamily="34" charset="0"/>
              <a:buChar char="•"/>
            </a:pPr>
            <a:r>
              <a:rPr lang="en-US" sz="2000" dirty="0">
                <a:cs typeface="Arial" pitchFamily="34" charset="0"/>
              </a:rPr>
              <a:t>Do watch out for identity theft.</a:t>
            </a:r>
          </a:p>
          <a:p>
            <a:pPr marL="285750" lvl="0" indent="-285750">
              <a:spcAft>
                <a:spcPts val="600"/>
              </a:spcAft>
              <a:buFont typeface="Arial" panose="020B0604020202020204" pitchFamily="34" charset="0"/>
              <a:buChar char="•"/>
            </a:pPr>
            <a:r>
              <a:rPr lang="en-US" sz="2000" dirty="0">
                <a:cs typeface="Arial" pitchFamily="34" charset="0"/>
              </a:rPr>
              <a:t>Do be aware that Medicare doesn’t call or visit to sell you anything.</a:t>
            </a:r>
          </a:p>
          <a:p>
            <a:pPr marL="285750" lvl="0" indent="-285750">
              <a:spcAft>
                <a:spcPts val="600"/>
              </a:spcAft>
              <a:buFont typeface="Arial" panose="020B0604020202020204" pitchFamily="34" charset="0"/>
              <a:buChar char="•"/>
            </a:pPr>
            <a:r>
              <a:rPr lang="en-US" sz="2000" dirty="0">
                <a:cs typeface="Arial" pitchFamily="34" charset="0"/>
              </a:rPr>
              <a:t>Do be cautious of offers for “free” medical services.  </a:t>
            </a:r>
          </a:p>
          <a:p>
            <a:pPr lvl="0"/>
            <a:endParaRPr lang="en-US" sz="2000" b="1" dirty="0">
              <a:cs typeface="Arial" pitchFamily="34" charset="0"/>
            </a:endParaRPr>
          </a:p>
        </p:txBody>
      </p:sp>
      <p:grpSp>
        <p:nvGrpSpPr>
          <p:cNvPr id="12" name="Group 11">
            <a:extLst>
              <a:ext uri="{FF2B5EF4-FFF2-40B4-BE49-F238E27FC236}">
                <a16:creationId xmlns:a16="http://schemas.microsoft.com/office/drawing/2014/main" id="{67063B7D-0C70-4AC2-8C96-DCA52E7033F7}"/>
              </a:ext>
            </a:extLst>
          </p:cNvPr>
          <p:cNvGrpSpPr/>
          <p:nvPr/>
        </p:nvGrpSpPr>
        <p:grpSpPr>
          <a:xfrm>
            <a:off x="1587898" y="2509296"/>
            <a:ext cx="3643477" cy="633600"/>
            <a:chOff x="3756367" y="93480"/>
            <a:chExt cx="3295029" cy="633600"/>
          </a:xfrm>
        </p:grpSpPr>
        <p:sp>
          <p:nvSpPr>
            <p:cNvPr id="13" name="Rectangle 12">
              <a:extLst>
                <a:ext uri="{FF2B5EF4-FFF2-40B4-BE49-F238E27FC236}">
                  <a16:creationId xmlns:a16="http://schemas.microsoft.com/office/drawing/2014/main" id="{76B7444E-53F4-4F3D-9478-A122D5D90276}"/>
                </a:ext>
              </a:extLst>
            </p:cNvPr>
            <p:cNvSpPr/>
            <p:nvPr/>
          </p:nvSpPr>
          <p:spPr>
            <a:xfrm>
              <a:off x="3756367" y="93480"/>
              <a:ext cx="3295029" cy="633600"/>
            </a:xfrm>
            <a:prstGeom prst="rect">
              <a:avLst/>
            </a:prstGeom>
            <a:solidFill>
              <a:srgbClr val="FF0000"/>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EDF874F4-EDDD-44B7-859B-8CC30E9AA60E}"/>
                </a:ext>
              </a:extLst>
            </p:cNvPr>
            <p:cNvSpPr txBox="1"/>
            <p:nvPr/>
          </p:nvSpPr>
          <p:spPr>
            <a:xfrm>
              <a:off x="3756367" y="93480"/>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Arial" pitchFamily="34" charset="0"/>
                  <a:cs typeface="Arial" pitchFamily="34" charset="0"/>
                </a:rPr>
                <a:t>DON’T</a:t>
              </a:r>
            </a:p>
          </p:txBody>
        </p:sp>
      </p:grpSp>
      <p:sp>
        <p:nvSpPr>
          <p:cNvPr id="15" name="Rectangle 14">
            <a:extLst>
              <a:ext uri="{FF2B5EF4-FFF2-40B4-BE49-F238E27FC236}">
                <a16:creationId xmlns:a16="http://schemas.microsoft.com/office/drawing/2014/main" id="{ACABFEE4-DAFF-4D10-B777-BEFA94952F1A}"/>
              </a:ext>
            </a:extLst>
          </p:cNvPr>
          <p:cNvSpPr/>
          <p:nvPr/>
        </p:nvSpPr>
        <p:spPr>
          <a:xfrm>
            <a:off x="1591543" y="3394038"/>
            <a:ext cx="3367732" cy="1323439"/>
          </a:xfrm>
          <a:prstGeom prst="rect">
            <a:avLst/>
          </a:prstGeom>
        </p:spPr>
        <p:txBody>
          <a:bodyPr wrap="square">
            <a:spAutoFit/>
          </a:bodyPr>
          <a:lstStyle/>
          <a:p>
            <a:pPr marL="285750" lvl="0" indent="-285750">
              <a:buFont typeface="Arial" panose="020B0604020202020204" pitchFamily="34" charset="0"/>
              <a:buChar char="•"/>
            </a:pPr>
            <a:r>
              <a:rPr lang="en-US" sz="2000" dirty="0">
                <a:cs typeface="Arial" pitchFamily="34" charset="0"/>
              </a:rPr>
              <a:t>Don't give out your Medicare number except to your doctor or other Medicare provider.</a:t>
            </a:r>
            <a:endParaRPr lang="en-US" sz="2000" dirty="0"/>
          </a:p>
        </p:txBody>
      </p:sp>
      <p:sp>
        <p:nvSpPr>
          <p:cNvPr id="3" name="Footer Placeholder 2">
            <a:extLst>
              <a:ext uri="{FF2B5EF4-FFF2-40B4-BE49-F238E27FC236}">
                <a16:creationId xmlns:a16="http://schemas.microsoft.com/office/drawing/2014/main" id="{D51D480D-88DB-4BB7-B8C4-9B2B7A978C9D}"/>
              </a:ext>
            </a:extLst>
          </p:cNvPr>
          <p:cNvSpPr>
            <a:spLocks noGrp="1"/>
          </p:cNvSpPr>
          <p:nvPr>
            <p:ph type="ftr" sz="quarter" idx="11"/>
          </p:nvPr>
        </p:nvSpPr>
        <p:spPr/>
        <p:txBody>
          <a:bodyPr/>
          <a:lstStyle/>
          <a:p>
            <a:r>
              <a:rPr lang="en-US" dirty="0"/>
              <a:t>            </a:t>
            </a:r>
          </a:p>
        </p:txBody>
      </p:sp>
      <p:sp>
        <p:nvSpPr>
          <p:cNvPr id="17" name="Slide Number Placeholder 16">
            <a:extLst>
              <a:ext uri="{FF2B5EF4-FFF2-40B4-BE49-F238E27FC236}">
                <a16:creationId xmlns:a16="http://schemas.microsoft.com/office/drawing/2014/main" id="{3855645C-C4E7-4B03-B540-CA587A66A3CE}"/>
              </a:ext>
            </a:extLst>
          </p:cNvPr>
          <p:cNvSpPr>
            <a:spLocks noGrp="1"/>
          </p:cNvSpPr>
          <p:nvPr>
            <p:ph type="sldNum" sz="quarter" idx="12"/>
          </p:nvPr>
        </p:nvSpPr>
        <p:spPr/>
        <p:txBody>
          <a:bodyPr/>
          <a:lstStyle/>
          <a:p>
            <a:fld id="{844A7B69-93E2-4D34-896D-EFDD7F03AB74}" type="slidenum">
              <a:rPr lang="en-US" smtClean="0"/>
              <a:t>47</a:t>
            </a:fld>
            <a:endParaRPr lang="en-US"/>
          </a:p>
        </p:txBody>
      </p:sp>
    </p:spTree>
    <p:extLst>
      <p:ext uri="{BB962C8B-B14F-4D97-AF65-F5344CB8AC3E}">
        <p14:creationId xmlns:p14="http://schemas.microsoft.com/office/powerpoint/2010/main" val="1990903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Words of Caution</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831355E-1CBB-4919-9305-A64FFBFE0550}"/>
              </a:ext>
            </a:extLst>
          </p:cNvPr>
          <p:cNvSpPr/>
          <p:nvPr/>
        </p:nvSpPr>
        <p:spPr>
          <a:xfrm>
            <a:off x="1300516" y="1437456"/>
            <a:ext cx="7806561" cy="584775"/>
          </a:xfrm>
          <a:prstGeom prst="rect">
            <a:avLst/>
          </a:prstGeom>
        </p:spPr>
        <p:txBody>
          <a:bodyPr wrap="none">
            <a:spAutoFit/>
          </a:bodyPr>
          <a:lstStyle/>
          <a:p>
            <a:r>
              <a:rPr lang="en-US" altLang="en-US" sz="3200" b="1" dirty="0">
                <a:solidFill>
                  <a:srgbClr val="339966"/>
                </a:solidFill>
              </a:rPr>
              <a:t>Report </a:t>
            </a:r>
            <a:r>
              <a:rPr lang="en-US" altLang="en-US" sz="3200" dirty="0"/>
              <a:t>Suspected Medicare Fraud and Abuse</a:t>
            </a:r>
            <a:endParaRPr lang="en-US" sz="3200" dirty="0"/>
          </a:p>
        </p:txBody>
      </p:sp>
      <p:sp>
        <p:nvSpPr>
          <p:cNvPr id="8" name="Rectangle 7">
            <a:extLst>
              <a:ext uri="{FF2B5EF4-FFF2-40B4-BE49-F238E27FC236}">
                <a16:creationId xmlns:a16="http://schemas.microsoft.com/office/drawing/2014/main" id="{6CAA304C-8C9A-4B7E-AF83-D2F53CB2AEB5}"/>
              </a:ext>
            </a:extLst>
          </p:cNvPr>
          <p:cNvSpPr/>
          <p:nvPr/>
        </p:nvSpPr>
        <p:spPr>
          <a:xfrm>
            <a:off x="2957763" y="2178572"/>
            <a:ext cx="7721123" cy="3754874"/>
          </a:xfrm>
          <a:prstGeom prst="rect">
            <a:avLst/>
          </a:prstGeom>
        </p:spPr>
        <p:txBody>
          <a:bodyPr wrap="square">
            <a:spAutoFit/>
          </a:bodyPr>
          <a:lstStyle/>
          <a:p>
            <a:pPr marL="514350" indent="-514350">
              <a:spcBef>
                <a:spcPts val="600"/>
              </a:spcBef>
              <a:spcAft>
                <a:spcPts val="600"/>
              </a:spcAft>
              <a:buFont typeface="Arial" panose="020B0604020202020204" pitchFamily="34" charset="0"/>
              <a:buChar char="•"/>
            </a:pPr>
            <a:r>
              <a:rPr lang="en-US" altLang="en-US" sz="2500" dirty="0">
                <a:cs typeface="Arial" charset="0"/>
              </a:rPr>
              <a:t>Call the provider to discuss any concerns you have about a bill </a:t>
            </a:r>
          </a:p>
          <a:p>
            <a:pPr marL="514350" indent="-514350">
              <a:spcBef>
                <a:spcPts val="600"/>
              </a:spcBef>
              <a:spcAft>
                <a:spcPts val="600"/>
              </a:spcAft>
              <a:buFont typeface="Arial" panose="020B0604020202020204" pitchFamily="34" charset="0"/>
              <a:buChar char="•"/>
            </a:pPr>
            <a:r>
              <a:rPr lang="en-US" altLang="en-US" sz="2500" dirty="0">
                <a:cs typeface="Arial" charset="0"/>
              </a:rPr>
              <a:t>Contact </a:t>
            </a:r>
            <a:r>
              <a:rPr lang="en-US" altLang="en-US" sz="2500" b="1" dirty="0">
                <a:cs typeface="Arial" charset="0"/>
              </a:rPr>
              <a:t>WI Senior Medicare Patrol (SMP)</a:t>
            </a:r>
          </a:p>
          <a:p>
            <a:pPr marL="514350" indent="-514350">
              <a:spcBef>
                <a:spcPts val="600"/>
              </a:spcBef>
              <a:spcAft>
                <a:spcPts val="600"/>
              </a:spcAft>
              <a:buFont typeface="Arial" panose="020B0604020202020204" pitchFamily="34" charset="0"/>
              <a:buChar char="•"/>
            </a:pPr>
            <a:r>
              <a:rPr lang="en-US" altLang="en-US" sz="2500" dirty="0">
                <a:cs typeface="Arial" charset="0"/>
              </a:rPr>
              <a:t>SMP help Medicare beneficiaries prevent, detect and report health care fraud, errors and abuse </a:t>
            </a:r>
          </a:p>
          <a:p>
            <a:pPr marL="971550" lvl="1" indent="-514350">
              <a:spcBef>
                <a:spcPts val="600"/>
              </a:spcBef>
              <a:spcAft>
                <a:spcPts val="600"/>
              </a:spcAft>
              <a:buFont typeface="Arial" panose="020B0604020202020204" pitchFamily="34" charset="0"/>
              <a:buChar char="•"/>
            </a:pPr>
            <a:r>
              <a:rPr lang="en-US" altLang="en-US" sz="2500" dirty="0">
                <a:cs typeface="Arial" charset="0"/>
              </a:rPr>
              <a:t>Call Toll-free: </a:t>
            </a:r>
            <a:r>
              <a:rPr lang="en-US" altLang="en-US" sz="2500" b="1" dirty="0">
                <a:cs typeface="Arial" charset="0"/>
              </a:rPr>
              <a:t>1-888-818-2611</a:t>
            </a:r>
            <a:r>
              <a:rPr lang="en-US" altLang="en-US" sz="2500" dirty="0">
                <a:cs typeface="Arial" charset="0"/>
              </a:rPr>
              <a:t>  </a:t>
            </a:r>
            <a:r>
              <a:rPr lang="en-US" altLang="en-US" i="1" dirty="0">
                <a:cs typeface="Arial" charset="0"/>
              </a:rPr>
              <a:t>(Free and Confidential!)</a:t>
            </a:r>
          </a:p>
          <a:p>
            <a:pPr marL="857250" lvl="2">
              <a:spcAft>
                <a:spcPts val="600"/>
              </a:spcAft>
            </a:pPr>
            <a:endParaRPr lang="en-US" sz="2800" dirty="0">
              <a:cs typeface="Arial" charset="0"/>
            </a:endParaRPr>
          </a:p>
          <a:p>
            <a:pPr marL="1143000" lvl="2" indent="-285750">
              <a:spcAft>
                <a:spcPts val="600"/>
              </a:spcAft>
              <a:buFont typeface="Arial" panose="020B0604020202020204" pitchFamily="34" charset="0"/>
              <a:buChar char="•"/>
            </a:pPr>
            <a:endParaRPr lang="en-US" sz="2000" dirty="0">
              <a:cs typeface="Arial" charset="0"/>
            </a:endParaRPr>
          </a:p>
        </p:txBody>
      </p:sp>
      <p:pic>
        <p:nvPicPr>
          <p:cNvPr id="10" name="Picture 9">
            <a:extLst>
              <a:ext uri="{FF2B5EF4-FFF2-40B4-BE49-F238E27FC236}">
                <a16:creationId xmlns:a16="http://schemas.microsoft.com/office/drawing/2014/main" id="{1DC00635-D7AC-4388-AF05-71977A8B48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8726" y="4343096"/>
            <a:ext cx="3077828" cy="2195816"/>
          </a:xfrm>
          <a:prstGeom prst="rect">
            <a:avLst/>
          </a:prstGeom>
          <a:noFill/>
          <a:ln>
            <a:noFill/>
          </a:ln>
          <a:effectLst/>
        </p:spPr>
      </p:pic>
      <p:sp>
        <p:nvSpPr>
          <p:cNvPr id="2" name="Footer Placeholder 1">
            <a:extLst>
              <a:ext uri="{FF2B5EF4-FFF2-40B4-BE49-F238E27FC236}">
                <a16:creationId xmlns:a16="http://schemas.microsoft.com/office/drawing/2014/main" id="{86AF3902-8CCD-41A9-8F36-1B808A88CA2C}"/>
              </a:ext>
            </a:extLst>
          </p:cNvPr>
          <p:cNvSpPr>
            <a:spLocks noGrp="1"/>
          </p:cNvSpPr>
          <p:nvPr>
            <p:ph type="ftr" sz="quarter" idx="11"/>
          </p:nvPr>
        </p:nvSpPr>
        <p:spPr/>
        <p:txBody>
          <a:bodyPr/>
          <a:lstStyle/>
          <a:p>
            <a:r>
              <a:rPr lang="en-US" dirty="0"/>
              <a:t>          </a:t>
            </a:r>
          </a:p>
        </p:txBody>
      </p:sp>
      <p:sp>
        <p:nvSpPr>
          <p:cNvPr id="3" name="Slide Number Placeholder 2">
            <a:extLst>
              <a:ext uri="{FF2B5EF4-FFF2-40B4-BE49-F238E27FC236}">
                <a16:creationId xmlns:a16="http://schemas.microsoft.com/office/drawing/2014/main" id="{E8795867-6921-4872-8A7F-D03BC32EF990}"/>
              </a:ext>
            </a:extLst>
          </p:cNvPr>
          <p:cNvSpPr>
            <a:spLocks noGrp="1"/>
          </p:cNvSpPr>
          <p:nvPr>
            <p:ph type="sldNum" sz="quarter" idx="12"/>
          </p:nvPr>
        </p:nvSpPr>
        <p:spPr/>
        <p:txBody>
          <a:bodyPr/>
          <a:lstStyle/>
          <a:p>
            <a:fld id="{844A7B69-93E2-4D34-896D-EFDD7F03AB74}" type="slidenum">
              <a:rPr lang="en-US" smtClean="0"/>
              <a:t>48</a:t>
            </a:fld>
            <a:endParaRPr lang="en-US"/>
          </a:p>
        </p:txBody>
      </p:sp>
    </p:spTree>
    <p:extLst>
      <p:ext uri="{BB962C8B-B14F-4D97-AF65-F5344CB8AC3E}">
        <p14:creationId xmlns:p14="http://schemas.microsoft.com/office/powerpoint/2010/main" val="3890116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102C7AF-4CD8-42C1-A3A0-21E7B65D1D69}"/>
              </a:ext>
            </a:extLst>
          </p:cNvPr>
          <p:cNvPicPr>
            <a:picLocks noChangeAspect="1"/>
          </p:cNvPicPr>
          <p:nvPr/>
        </p:nvPicPr>
        <p:blipFill rotWithShape="1">
          <a:blip r:embed="rId3"/>
          <a:srcRect t="4756" b="4756"/>
          <a:stretch/>
        </p:blipFill>
        <p:spPr>
          <a:xfrm>
            <a:off x="838200" y="754148"/>
            <a:ext cx="10515600" cy="4995575"/>
          </a:xfrm>
          <a:prstGeom prst="rect">
            <a:avLst/>
          </a:prstGeom>
        </p:spPr>
      </p:pic>
      <p:cxnSp>
        <p:nvCxnSpPr>
          <p:cNvPr id="44" name="Straight Connector 4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0621A903-D61A-41B2-99BE-86C33BAAA484}"/>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          </a:t>
            </a:r>
          </a:p>
        </p:txBody>
      </p:sp>
      <p:sp>
        <p:nvSpPr>
          <p:cNvPr id="3" name="Slide Number Placeholder 2">
            <a:extLst>
              <a:ext uri="{FF2B5EF4-FFF2-40B4-BE49-F238E27FC236}">
                <a16:creationId xmlns:a16="http://schemas.microsoft.com/office/drawing/2014/main" id="{F318C9CC-CFC6-4C1F-91C1-BDB7CB1BCDDD}"/>
              </a:ext>
            </a:extLst>
          </p:cNvPr>
          <p:cNvSpPr>
            <a:spLocks noGrp="1"/>
          </p:cNvSpPr>
          <p:nvPr>
            <p:ph type="sldNum" sz="quarter" idx="12"/>
          </p:nvPr>
        </p:nvSpPr>
        <p:spPr>
          <a:xfrm>
            <a:off x="8610600" y="6492240"/>
            <a:ext cx="2743200" cy="365125"/>
          </a:xfrm>
        </p:spPr>
        <p:txBody>
          <a:bodyPr>
            <a:normAutofit/>
          </a:bodyPr>
          <a:lstStyle/>
          <a:p>
            <a:pPr>
              <a:spcAft>
                <a:spcPts val="600"/>
              </a:spcAft>
            </a:pPr>
            <a:fld id="{844A7B69-93E2-4D34-896D-EFDD7F03AB74}" type="slidenum">
              <a:rPr lang="en-US"/>
              <a:pPr>
                <a:spcAft>
                  <a:spcPts val="600"/>
                </a:spcAft>
              </a:pPr>
              <a:t>49</a:t>
            </a:fld>
            <a:endParaRPr lang="en-US"/>
          </a:p>
        </p:txBody>
      </p:sp>
    </p:spTree>
    <p:extLst>
      <p:ext uri="{BB962C8B-B14F-4D97-AF65-F5344CB8AC3E}">
        <p14:creationId xmlns:p14="http://schemas.microsoft.com/office/powerpoint/2010/main" val="34873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flipV="1">
            <a:off x="11807687" y="1205947"/>
            <a:ext cx="212034" cy="371062"/>
          </a:xfrm>
        </p:spPr>
        <p:txBody>
          <a:bodyPr>
            <a:normAutofit/>
          </a:bodyPr>
          <a:lstStyle/>
          <a:p>
            <a:endParaRPr lang="en-US" sz="80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1559496" y="2460232"/>
            <a:ext cx="8746435" cy="4078680"/>
          </a:xfrm>
        </p:spPr>
        <p:txBody>
          <a:bodyPr>
            <a:normAutofit/>
          </a:bodyPr>
          <a:lstStyle/>
          <a:p>
            <a:r>
              <a:rPr lang="en-US" sz="5400" dirty="0"/>
              <a:t>Enrollment in Medicare</a:t>
            </a:r>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endParaRPr lang="en-US" sz="40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388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For More Information or Assistance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419C795-0A00-4242-86F6-8D1E5ECCF4AC}"/>
              </a:ext>
            </a:extLst>
          </p:cNvPr>
          <p:cNvSpPr/>
          <p:nvPr/>
        </p:nvSpPr>
        <p:spPr>
          <a:xfrm>
            <a:off x="1404257" y="1446761"/>
            <a:ext cx="8794005" cy="4339650"/>
          </a:xfrm>
          <a:prstGeom prst="rect">
            <a:avLst/>
          </a:prstGeom>
        </p:spPr>
        <p:txBody>
          <a:bodyPr wrap="square">
            <a:spAutoFit/>
          </a:bodyPr>
          <a:lstStyle/>
          <a:p>
            <a:pPr>
              <a:defRPr/>
            </a:pPr>
            <a:endParaRPr lang="en-US" altLang="en-US" sz="2400" b="1" dirty="0">
              <a:solidFill>
                <a:srgbClr val="000000"/>
              </a:solidFill>
              <a:cs typeface="Arial" panose="020B0604020202020204" pitchFamily="34" charset="0"/>
            </a:endParaRPr>
          </a:p>
          <a:p>
            <a:pPr marL="342900" indent="-342900">
              <a:buFont typeface="Wingdings" panose="05000000000000000000" pitchFamily="2" charset="2"/>
              <a:buChar char="§"/>
              <a:defRPr/>
            </a:pPr>
            <a:r>
              <a:rPr lang="en-US" altLang="en-US" sz="2400" dirty="0">
                <a:cs typeface="Arial" panose="020B0604020202020204" pitchFamily="34" charset="0"/>
              </a:rPr>
              <a:t>Call Medicare at </a:t>
            </a:r>
            <a:r>
              <a:rPr lang="en-US" altLang="en-US" sz="2400" b="1" dirty="0">
                <a:cs typeface="Arial" panose="020B0604020202020204" pitchFamily="34" charset="0"/>
              </a:rPr>
              <a:t>1-800-633-4227 </a:t>
            </a:r>
            <a:r>
              <a:rPr lang="en-US" altLang="en-US" sz="2400" dirty="0">
                <a:cs typeface="Arial" panose="020B0604020202020204" pitchFamily="34" charset="0"/>
              </a:rPr>
              <a:t>or visit </a:t>
            </a:r>
            <a:r>
              <a:rPr lang="en-US" altLang="en-US" sz="2400" b="1" dirty="0">
                <a:cs typeface="Arial" panose="020B0604020202020204" pitchFamily="34" charset="0"/>
                <a:hlinkClick r:id="rId3"/>
              </a:rPr>
              <a:t>www.medicare.gov</a:t>
            </a:r>
            <a:endParaRPr lang="en-US" altLang="en-US" sz="2400" b="1" dirty="0">
              <a:cs typeface="Arial" panose="020B0604020202020204" pitchFamily="34" charset="0"/>
            </a:endParaRPr>
          </a:p>
          <a:p>
            <a:pPr>
              <a:defRPr/>
            </a:pPr>
            <a:endParaRPr lang="en-US" altLang="en-US" sz="2400" b="1" dirty="0">
              <a:cs typeface="Arial" panose="020B0604020202020204" pitchFamily="34" charset="0"/>
            </a:endParaRPr>
          </a:p>
          <a:p>
            <a:pPr marL="342900" indent="-342900">
              <a:buFont typeface="Wingdings" panose="05000000000000000000" pitchFamily="2" charset="2"/>
              <a:buChar char="§"/>
              <a:defRPr/>
            </a:pPr>
            <a:r>
              <a:rPr lang="en-US" altLang="en-US" sz="2400" b="1" dirty="0">
                <a:cs typeface="Arial" panose="020B0604020202020204" pitchFamily="34" charset="0"/>
              </a:rPr>
              <a:t>Wisconsin Resources:</a:t>
            </a:r>
          </a:p>
          <a:p>
            <a:pPr marL="800100" lvl="1" indent="-342900">
              <a:buFont typeface="Wingdings" panose="05000000000000000000" pitchFamily="2" charset="2"/>
              <a:buChar char="§"/>
              <a:defRPr/>
            </a:pPr>
            <a:r>
              <a:rPr lang="en-US" altLang="en-US" sz="2400" dirty="0">
                <a:cs typeface="Arial" panose="020B0604020202020204" pitchFamily="34" charset="0"/>
              </a:rPr>
              <a:t>Medigap Helpline: </a:t>
            </a:r>
            <a:r>
              <a:rPr lang="en-US" sz="2400" b="1" dirty="0">
                <a:cs typeface="Arial" panose="020B0604020202020204" pitchFamily="34" charset="0"/>
              </a:rPr>
              <a:t>1-800-242-1060</a:t>
            </a:r>
          </a:p>
          <a:p>
            <a:pPr marL="800100" lvl="1" indent="-342900">
              <a:buFont typeface="Wingdings" panose="05000000000000000000" pitchFamily="2" charset="2"/>
              <a:buChar char="§"/>
              <a:defRPr/>
            </a:pPr>
            <a:r>
              <a:rPr lang="en-US" sz="2400" dirty="0">
                <a:cs typeface="Arial" panose="020B0604020202020204" pitchFamily="34" charset="0"/>
              </a:rPr>
              <a:t>Medigap Part D Helpline (for ages 60+): </a:t>
            </a:r>
            <a:r>
              <a:rPr lang="en-US" sz="2400" b="1" dirty="0">
                <a:cs typeface="Arial" panose="020B0604020202020204" pitchFamily="34" charset="0"/>
              </a:rPr>
              <a:t>1-855-677-2783</a:t>
            </a:r>
          </a:p>
          <a:p>
            <a:pPr marL="800100" lvl="1" indent="-342900">
              <a:buFont typeface="Wingdings" panose="05000000000000000000" pitchFamily="2" charset="2"/>
              <a:buChar char="§"/>
              <a:defRPr/>
            </a:pPr>
            <a:r>
              <a:rPr lang="en-US" sz="2400" dirty="0">
                <a:cs typeface="Arial" panose="020B0604020202020204" pitchFamily="34" charset="0"/>
              </a:rPr>
              <a:t>Disability Drug Benefit Helpline: </a:t>
            </a:r>
            <a:r>
              <a:rPr lang="en-US" sz="2400" b="1" dirty="0">
                <a:cs typeface="Arial" panose="020B0604020202020204" pitchFamily="34" charset="0"/>
              </a:rPr>
              <a:t>1-800-926-4862</a:t>
            </a:r>
          </a:p>
          <a:p>
            <a:pPr lvl="1">
              <a:defRPr/>
            </a:pPr>
            <a:endParaRPr lang="en-US" sz="2400" b="1" dirty="0">
              <a:cs typeface="Arial" panose="020B0604020202020204" pitchFamily="34" charset="0"/>
            </a:endParaRPr>
          </a:p>
          <a:p>
            <a:pPr marL="342900" indent="-342900">
              <a:buFont typeface="Wingdings" panose="05000000000000000000" pitchFamily="2" charset="2"/>
              <a:buChar char="§"/>
              <a:defRPr/>
            </a:pPr>
            <a:r>
              <a:rPr lang="en-US" sz="2400" b="1" dirty="0">
                <a:cs typeface="Arial" panose="020B0604020202020204" pitchFamily="34" charset="0"/>
              </a:rPr>
              <a:t>Local Assistance: </a:t>
            </a:r>
          </a:p>
          <a:p>
            <a:pPr marL="800100" lvl="1" indent="-342900">
              <a:buFont typeface="Wingdings" panose="05000000000000000000" pitchFamily="2" charset="2"/>
              <a:buChar char="§"/>
              <a:defRPr/>
            </a:pPr>
            <a:r>
              <a:rPr lang="en-US" sz="2400" dirty="0">
                <a:cs typeface="Arial" panose="020B0604020202020204" pitchFamily="34" charset="0"/>
              </a:rPr>
              <a:t>ADRC of Buffalo &amp; Pepin Counties</a:t>
            </a:r>
            <a:r>
              <a:rPr lang="en-US" sz="2400" b="1" dirty="0">
                <a:cs typeface="Arial" panose="020B0604020202020204" pitchFamily="34" charset="0"/>
              </a:rPr>
              <a:t>: 1-866-578-2372</a:t>
            </a:r>
          </a:p>
          <a:p>
            <a:pPr marL="342900" indent="-342900">
              <a:buFont typeface="Wingdings" panose="05000000000000000000" pitchFamily="2" charset="2"/>
              <a:buChar char="§"/>
              <a:defRPr/>
            </a:pPr>
            <a:endParaRPr lang="en-US" dirty="0">
              <a:cs typeface="Arial" panose="020B0604020202020204" pitchFamily="34" charset="0"/>
            </a:endParaRPr>
          </a:p>
          <a:p>
            <a:pPr marL="342900" indent="-342900">
              <a:buFont typeface="Wingdings" panose="05000000000000000000" pitchFamily="2" charset="2"/>
              <a:buChar char="§"/>
              <a:defRPr/>
            </a:pPr>
            <a:endParaRPr lang="en-US" dirty="0">
              <a:cs typeface="Arial" panose="020B0604020202020204" pitchFamily="34" charset="0"/>
            </a:endParaRPr>
          </a:p>
        </p:txBody>
      </p:sp>
      <p:sp>
        <p:nvSpPr>
          <p:cNvPr id="3" name="Footer Placeholder 2">
            <a:extLst>
              <a:ext uri="{FF2B5EF4-FFF2-40B4-BE49-F238E27FC236}">
                <a16:creationId xmlns:a16="http://schemas.microsoft.com/office/drawing/2014/main" id="{681F14D5-7B7E-4CF0-AEA0-3E8259520875}"/>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EAEDD4C3-B4D8-446F-922C-64955A562E8E}"/>
              </a:ext>
            </a:extLst>
          </p:cNvPr>
          <p:cNvSpPr>
            <a:spLocks noGrp="1"/>
          </p:cNvSpPr>
          <p:nvPr>
            <p:ph type="sldNum" sz="quarter" idx="12"/>
          </p:nvPr>
        </p:nvSpPr>
        <p:spPr/>
        <p:txBody>
          <a:bodyPr/>
          <a:lstStyle/>
          <a:p>
            <a:fld id="{844A7B69-93E2-4D34-896D-EFDD7F03AB74}" type="slidenum">
              <a:rPr lang="en-US" smtClean="0"/>
              <a:t>50</a:t>
            </a:fld>
            <a:endParaRPr lang="en-US"/>
          </a:p>
        </p:txBody>
      </p:sp>
    </p:spTree>
    <p:extLst>
      <p:ext uri="{BB962C8B-B14F-4D97-AF65-F5344CB8AC3E}">
        <p14:creationId xmlns:p14="http://schemas.microsoft.com/office/powerpoint/2010/main" val="868074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89EAE8DA-79F0-411E-98D3-660BADC27B57}"/>
              </a:ext>
            </a:extLst>
          </p:cNvPr>
          <p:cNvSpPr txBox="1"/>
          <p:nvPr/>
        </p:nvSpPr>
        <p:spPr>
          <a:xfrm>
            <a:off x="1137034" y="2198363"/>
            <a:ext cx="4958966" cy="4343952"/>
          </a:xfrm>
          <a:prstGeom prst="rect">
            <a:avLst/>
          </a:prstGeom>
        </p:spPr>
        <p:txBody>
          <a:bodyPr vert="horz" lIns="91440" tIns="45720" rIns="91440" bIns="45720" rtlCol="0">
            <a:noAutofit/>
          </a:bodyPr>
          <a:lstStyle/>
          <a:p>
            <a:pPr marL="165100" lvl="1">
              <a:lnSpc>
                <a:spcPct val="90000"/>
              </a:lnSpc>
              <a:spcAft>
                <a:spcPts val="600"/>
              </a:spcAft>
            </a:pPr>
            <a:r>
              <a:rPr lang="en-US" altLang="en-US" sz="2400" b="1" dirty="0">
                <a:latin typeface="Calibri" panose="020F0502020204030204" pitchFamily="34" charset="0"/>
                <a:cs typeface="Calibri" panose="020F0502020204030204" pitchFamily="34" charset="0"/>
              </a:rPr>
              <a:t>Contact:</a:t>
            </a:r>
          </a:p>
          <a:p>
            <a:pPr marL="165100" lvl="1">
              <a:lnSpc>
                <a:spcPct val="90000"/>
              </a:lnSpc>
              <a:spcAft>
                <a:spcPts val="600"/>
              </a:spcAft>
            </a:pPr>
            <a:endParaRPr lang="en-US" altLang="en-US" sz="2400" dirty="0">
              <a:latin typeface="Calibri" panose="020F0502020204030204" pitchFamily="34" charset="0"/>
              <a:cs typeface="Calibri" panose="020F0502020204030204" pitchFamily="34" charset="0"/>
            </a:endParaRPr>
          </a:p>
          <a:p>
            <a:pPr marL="393700" lvl="1" indent="-228600">
              <a:lnSpc>
                <a:spcPct val="90000"/>
              </a:lnSpc>
              <a:spcAft>
                <a:spcPts val="600"/>
              </a:spcAft>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ADRC of Buffalo &amp; Pepin Counties: 1-866-578-2372</a:t>
            </a:r>
          </a:p>
          <a:p>
            <a:pPr marL="393700" lvl="1" indent="-228600">
              <a:lnSpc>
                <a:spcPct val="90000"/>
              </a:lnSpc>
              <a:spcAft>
                <a:spcPts val="600"/>
              </a:spcAft>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93700" lvl="1" indent="-228600">
              <a:lnSpc>
                <a:spcPct val="90000"/>
              </a:lnSpc>
              <a:spcAft>
                <a:spcPts val="600"/>
              </a:spcAft>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Visit our website at:  </a:t>
            </a:r>
            <a:r>
              <a:rPr lang="en-US" altLang="en-US" sz="2400" dirty="0">
                <a:latin typeface="Calibri" panose="020F0502020204030204" pitchFamily="34" charset="0"/>
                <a:cs typeface="Calibri" panose="020F0502020204030204" pitchFamily="34" charset="0"/>
                <a:hlinkClick r:id="rId3"/>
              </a:rPr>
              <a:t>https://www.adrc-bcp.com/</a:t>
            </a:r>
            <a:endParaRPr lang="en-US" altLang="en-US" sz="2400" dirty="0">
              <a:latin typeface="Calibri" panose="020F0502020204030204" pitchFamily="34" charset="0"/>
              <a:cs typeface="Calibri" panose="020F0502020204030204" pitchFamily="34" charset="0"/>
            </a:endParaRPr>
          </a:p>
          <a:p>
            <a:pPr marL="165100" lvl="1">
              <a:lnSpc>
                <a:spcPct val="90000"/>
              </a:lnSpc>
              <a:spcAft>
                <a:spcPts val="600"/>
              </a:spcAft>
            </a:pPr>
            <a:endParaRPr lang="en-US" altLang="en-US" sz="2400" dirty="0">
              <a:latin typeface="Calibri" panose="020F0502020204030204" pitchFamily="34" charset="0"/>
              <a:cs typeface="Calibri" panose="020F0502020204030204" pitchFamily="34" charset="0"/>
            </a:endParaRPr>
          </a:p>
          <a:p>
            <a:pPr marL="393700" lvl="1" indent="-228600">
              <a:lnSpc>
                <a:spcPct val="90000"/>
              </a:lnSpc>
              <a:spcAft>
                <a:spcPts val="600"/>
              </a:spcAft>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Find us on </a:t>
            </a:r>
            <a:r>
              <a:rPr lang="en-US" altLang="en-US" sz="2400" dirty="0" err="1">
                <a:latin typeface="Calibri" panose="020F0502020204030204" pitchFamily="34" charset="0"/>
                <a:cs typeface="Calibri" panose="020F0502020204030204" pitchFamily="34" charset="0"/>
              </a:rPr>
              <a:t>facebook</a:t>
            </a:r>
            <a:endParaRPr lang="en-US" altLang="en-US" sz="2400" dirty="0">
              <a:latin typeface="Calibri" panose="020F0502020204030204" pitchFamily="34" charset="0"/>
              <a:cs typeface="Calibri" panose="020F0502020204030204" pitchFamily="34" charset="0"/>
            </a:endParaRPr>
          </a:p>
          <a:p>
            <a:pPr marL="165100" lvl="1">
              <a:lnSpc>
                <a:spcPct val="90000"/>
              </a:lnSpc>
              <a:spcAft>
                <a:spcPts val="600"/>
              </a:spcAft>
            </a:pPr>
            <a:r>
              <a:rPr lang="en-US" altLang="en-US" sz="2400" dirty="0">
                <a:latin typeface="Calibri" panose="020F0502020204030204" pitchFamily="34" charset="0"/>
                <a:cs typeface="Calibri" panose="020F0502020204030204" pitchFamily="34" charset="0"/>
                <a:hlinkClick r:id="rId4"/>
              </a:rPr>
              <a:t>https://www.facebook.com/ADRCBuffaloAndPepinCounties/</a:t>
            </a:r>
            <a:endParaRPr lang="en-US" altLang="en-US" sz="2400" dirty="0">
              <a:latin typeface="Calibri" panose="020F0502020204030204" pitchFamily="34" charset="0"/>
              <a:cs typeface="Calibri" panose="020F0502020204030204" pitchFamily="34" charset="0"/>
            </a:endParaRPr>
          </a:p>
          <a:p>
            <a:pPr marL="165100" lvl="1">
              <a:lnSpc>
                <a:spcPct val="90000"/>
              </a:lnSpc>
              <a:spcAft>
                <a:spcPts val="600"/>
              </a:spcAft>
            </a:pPr>
            <a:endParaRPr lang="en-US" altLang="en-US" sz="2400" dirty="0">
              <a:latin typeface="Arial" panose="020B0604020202020204" pitchFamily="34" charset="0"/>
              <a:cs typeface="Arial" panose="020B0604020202020204" pitchFamily="34" charset="0"/>
            </a:endParaRPr>
          </a:p>
        </p:txBody>
      </p:sp>
      <p:pic>
        <p:nvPicPr>
          <p:cNvPr id="4" name="Picture 6">
            <a:extLst>
              <a:ext uri="{FF2B5EF4-FFF2-40B4-BE49-F238E27FC236}">
                <a16:creationId xmlns:a16="http://schemas.microsoft.com/office/drawing/2014/main" id="{14A098DD-01B5-47B7-808C-9B81711B26C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719367" y="3010452"/>
            <a:ext cx="4788505" cy="2104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Shape 27">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ooter Placeholder 1">
            <a:extLst>
              <a:ext uri="{FF2B5EF4-FFF2-40B4-BE49-F238E27FC236}">
                <a16:creationId xmlns:a16="http://schemas.microsoft.com/office/drawing/2014/main" id="{250D2407-715B-45E1-BAAD-AAF7FF506FD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000" kern="1200">
                <a:solidFill>
                  <a:schemeClr val="tx1">
                    <a:tint val="75000"/>
                  </a:schemeClr>
                </a:solidFill>
                <a:latin typeface="+mn-lt"/>
                <a:ea typeface="+mn-ea"/>
                <a:cs typeface="+mn-cs"/>
              </a:rPr>
              <a:t>           </a:t>
            </a:r>
          </a:p>
        </p:txBody>
      </p:sp>
      <p:sp>
        <p:nvSpPr>
          <p:cNvPr id="3" name="Slide Number Placeholder 2">
            <a:extLst>
              <a:ext uri="{FF2B5EF4-FFF2-40B4-BE49-F238E27FC236}">
                <a16:creationId xmlns:a16="http://schemas.microsoft.com/office/drawing/2014/main" id="{D5283041-AAD4-4080-AED5-4A36D70865D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44A7B69-93E2-4D34-896D-EFDD7F03AB74}" type="slidenum">
              <a:rPr lang="en-US" sz="1000"/>
              <a:pPr>
                <a:spcAft>
                  <a:spcPts val="600"/>
                </a:spcAft>
              </a:pPr>
              <a:t>51</a:t>
            </a:fld>
            <a:endParaRPr lang="en-US" sz="1000"/>
          </a:p>
        </p:txBody>
      </p:sp>
      <p:sp>
        <p:nvSpPr>
          <p:cNvPr id="10" name="TextBox 9">
            <a:extLst>
              <a:ext uri="{FF2B5EF4-FFF2-40B4-BE49-F238E27FC236}">
                <a16:creationId xmlns:a16="http://schemas.microsoft.com/office/drawing/2014/main" id="{CC5BFC68-1F79-4182-966E-C1B4614BC5BB}"/>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For More Information or Assistance</a:t>
            </a:r>
          </a:p>
          <a:p>
            <a:pPr algn="ct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603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flipV="1">
            <a:off x="11807687" y="1205947"/>
            <a:ext cx="212034" cy="371062"/>
          </a:xfrm>
        </p:spPr>
        <p:txBody>
          <a:bodyPr>
            <a:normAutofit/>
          </a:bodyPr>
          <a:lstStyle/>
          <a:p>
            <a:endParaRPr lang="en-US" sz="80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1722782" y="1395928"/>
            <a:ext cx="9352888" cy="5187752"/>
          </a:xfrm>
        </p:spPr>
        <p:txBody>
          <a:bodyPr>
            <a:normAutofit fontScale="62500" lnSpcReduction="20000"/>
          </a:bodyPr>
          <a:lstStyle/>
          <a:p>
            <a:pPr marL="342900" indent="-342900" algn="l">
              <a:spcAft>
                <a:spcPts val="1200"/>
              </a:spcAft>
              <a:buFont typeface="Wingdings" panose="05000000000000000000" pitchFamily="2" charset="2"/>
              <a:buChar char="§"/>
            </a:pPr>
            <a:r>
              <a:rPr lang="en-US" altLang="en-US" sz="3800" dirty="0">
                <a:cs typeface="Arial" charset="0"/>
              </a:rPr>
              <a:t>If you already get benefits from Social Security or Railroad Retirement, you are automatically enrolled in Part A &amp; B the first day of the month you turn 65.</a:t>
            </a:r>
          </a:p>
          <a:p>
            <a:pPr marL="342900" indent="-342900" algn="l">
              <a:spcAft>
                <a:spcPts val="1200"/>
              </a:spcAft>
              <a:buFont typeface="Wingdings" panose="05000000000000000000" pitchFamily="2" charset="2"/>
              <a:buChar char="§"/>
            </a:pPr>
            <a:r>
              <a:rPr lang="en-US" altLang="en-US" sz="3800" dirty="0">
                <a:cs typeface="Arial" charset="0"/>
              </a:rPr>
              <a:t>If you are close to 65 but currently don’t receive Social Security benefits, you need to enroll in Part A &amp; B with </a:t>
            </a:r>
            <a:r>
              <a:rPr lang="en-US" altLang="en-US" sz="3800" b="1" dirty="0">
                <a:cs typeface="Arial" charset="0"/>
              </a:rPr>
              <a:t>Social Security </a:t>
            </a:r>
            <a:r>
              <a:rPr lang="en-US" altLang="en-US" sz="3800" dirty="0">
                <a:cs typeface="Arial" charset="0"/>
              </a:rPr>
              <a:t>during your </a:t>
            </a:r>
            <a:r>
              <a:rPr lang="en-US" altLang="en-US" sz="3800" i="1" dirty="0">
                <a:cs typeface="Arial" charset="0"/>
              </a:rPr>
              <a:t>Initial Enrollment Period</a:t>
            </a:r>
            <a:r>
              <a:rPr lang="en-US" altLang="en-US" sz="3800" dirty="0">
                <a:cs typeface="Arial" charset="0"/>
              </a:rPr>
              <a:t>.  (Next Slide.)</a:t>
            </a:r>
          </a:p>
          <a:p>
            <a:pPr algn="l">
              <a:spcAft>
                <a:spcPts val="1200"/>
              </a:spcAft>
            </a:pPr>
            <a:r>
              <a:rPr lang="en-US" altLang="en-US" sz="3800" b="1" dirty="0">
                <a:cs typeface="Arial" charset="0"/>
              </a:rPr>
              <a:t>        How to enroll: </a:t>
            </a:r>
          </a:p>
          <a:p>
            <a:pPr marL="800100" lvl="1" indent="-342900" algn="l">
              <a:lnSpc>
                <a:spcPct val="110000"/>
              </a:lnSpc>
              <a:spcBef>
                <a:spcPts val="0"/>
              </a:spcBef>
              <a:spcAft>
                <a:spcPts val="600"/>
              </a:spcAft>
              <a:buFont typeface="Wingdings" panose="05000000000000000000" pitchFamily="2" charset="2"/>
              <a:buChar char="§"/>
            </a:pPr>
            <a:r>
              <a:rPr lang="en-US" altLang="en-US" sz="3800" dirty="0">
                <a:cs typeface="Arial" charset="0"/>
              </a:rPr>
              <a:t>Visit </a:t>
            </a:r>
            <a:r>
              <a:rPr lang="en-US" altLang="en-US" sz="3800" b="1" dirty="0">
                <a:cs typeface="Arial" charset="0"/>
              </a:rPr>
              <a:t>socialsecurity.gov </a:t>
            </a:r>
            <a:r>
              <a:rPr lang="en-US" altLang="en-US" sz="3800" dirty="0">
                <a:cs typeface="Arial" charset="0"/>
              </a:rPr>
              <a:t> or </a:t>
            </a:r>
          </a:p>
          <a:p>
            <a:pPr marL="800100" lvl="1" indent="-342900" algn="l">
              <a:lnSpc>
                <a:spcPct val="110000"/>
              </a:lnSpc>
              <a:spcBef>
                <a:spcPts val="0"/>
              </a:spcBef>
              <a:spcAft>
                <a:spcPts val="600"/>
              </a:spcAft>
              <a:buFont typeface="Wingdings" panose="05000000000000000000" pitchFamily="2" charset="2"/>
              <a:buChar char="§"/>
            </a:pPr>
            <a:r>
              <a:rPr lang="en-US" sz="3800" dirty="0"/>
              <a:t>Call Social Security at </a:t>
            </a:r>
            <a:r>
              <a:rPr lang="en-US" sz="3800" b="1" dirty="0"/>
              <a:t>1-800-772-1213</a:t>
            </a:r>
            <a:endParaRPr lang="en-US" altLang="en-US" sz="3800" b="1" dirty="0">
              <a:cs typeface="Arial" charset="0"/>
            </a:endParaRPr>
          </a:p>
          <a:p>
            <a:pPr marL="800100" lvl="1" indent="-342900" algn="l">
              <a:lnSpc>
                <a:spcPct val="110000"/>
              </a:lnSpc>
              <a:spcBef>
                <a:spcPts val="0"/>
              </a:spcBef>
              <a:spcAft>
                <a:spcPts val="600"/>
              </a:spcAft>
              <a:buFont typeface="Wingdings" panose="05000000000000000000" pitchFamily="2" charset="2"/>
              <a:buChar char="§"/>
            </a:pPr>
            <a:r>
              <a:rPr lang="en-US" altLang="en-US" sz="3800" i="1" dirty="0">
                <a:cs typeface="Arial" charset="0"/>
              </a:rPr>
              <a:t>Or for the local office: </a:t>
            </a:r>
            <a:r>
              <a:rPr lang="en-US" altLang="en-US" sz="3800" dirty="0">
                <a:solidFill>
                  <a:srgbClr val="FF0000"/>
                </a:solidFill>
                <a:cs typeface="Arial" charset="0"/>
              </a:rPr>
              <a:t> </a:t>
            </a:r>
            <a:r>
              <a:rPr lang="en-US" altLang="en-US" sz="3800" dirty="0" err="1">
                <a:cs typeface="Arial" charset="0"/>
              </a:rPr>
              <a:t>Eau</a:t>
            </a:r>
            <a:r>
              <a:rPr lang="en-US" altLang="en-US" sz="3800" dirty="0">
                <a:cs typeface="Arial" charset="0"/>
              </a:rPr>
              <a:t> Claire Field Office </a:t>
            </a:r>
            <a:r>
              <a:rPr lang="en-US" altLang="en-US" sz="3800" b="1" dirty="0">
                <a:cs typeface="Arial" charset="0"/>
              </a:rPr>
              <a:t>1-866-815-2924</a:t>
            </a:r>
          </a:p>
          <a:p>
            <a:pPr lvl="1" algn="l">
              <a:lnSpc>
                <a:spcPct val="110000"/>
              </a:lnSpc>
              <a:spcBef>
                <a:spcPts val="0"/>
              </a:spcBef>
              <a:spcAft>
                <a:spcPts val="600"/>
              </a:spcAft>
            </a:pPr>
            <a:endParaRPr lang="en-US" altLang="en-US" sz="3800" b="1" dirty="0">
              <a:cs typeface="Arial" charset="0"/>
            </a:endParaRPr>
          </a:p>
          <a:p>
            <a:pPr marL="342900" indent="-342900" algn="l">
              <a:spcAft>
                <a:spcPts val="1200"/>
              </a:spcAft>
              <a:buFont typeface="Wingdings" panose="05000000000000000000" pitchFamily="2" charset="2"/>
              <a:buChar char="§"/>
            </a:pPr>
            <a:r>
              <a:rPr lang="en-US" altLang="en-US" sz="3800" dirty="0">
                <a:cs typeface="Arial" charset="0"/>
              </a:rPr>
              <a:t>If you are under 65 and disabled, you are automatically enrolled in Medicare after receiving 24 consecutive months of SSDI.</a:t>
            </a:r>
          </a:p>
          <a:p>
            <a:pPr algn="l"/>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34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EF3A7CAE-0E4A-4FD7-8C73-A0E7FFA376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3739" y="1235576"/>
            <a:ext cx="4113159" cy="256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206475B-B729-4F6E-A353-5103569BB9FA}"/>
              </a:ext>
            </a:extLst>
          </p:cNvPr>
          <p:cNvSpPr/>
          <p:nvPr/>
        </p:nvSpPr>
        <p:spPr>
          <a:xfrm>
            <a:off x="817199" y="2003957"/>
            <a:ext cx="9439983" cy="4468916"/>
          </a:xfrm>
          <a:prstGeom prst="rect">
            <a:avLst/>
          </a:prstGeom>
        </p:spPr>
        <p:txBody>
          <a:bodyPr wrap="square">
            <a:spAutoFit/>
          </a:bodyPr>
          <a:lstStyle/>
          <a:p>
            <a:pPr marL="342900" indent="-342900">
              <a:lnSpc>
                <a:spcPct val="90000"/>
              </a:lnSpc>
              <a:buFont typeface="Wingdings" panose="05000000000000000000" pitchFamily="2" charset="2"/>
              <a:buChar char="§"/>
            </a:pPr>
            <a:r>
              <a:rPr lang="en-US" altLang="en-US" sz="2400" b="1" dirty="0">
                <a:cs typeface="Arial" charset="0"/>
              </a:rPr>
              <a:t>Initial Enrollment Period</a:t>
            </a:r>
          </a:p>
          <a:p>
            <a:pPr lvl="1">
              <a:lnSpc>
                <a:spcPct val="90000"/>
              </a:lnSpc>
            </a:pPr>
            <a:r>
              <a:rPr lang="en-US" altLang="en-US" sz="2000" dirty="0">
                <a:cs typeface="Arial" charset="0"/>
              </a:rPr>
              <a:t>7-month period includes 3 months before, month of, and </a:t>
            </a:r>
          </a:p>
          <a:p>
            <a:pPr lvl="1">
              <a:lnSpc>
                <a:spcPct val="90000"/>
              </a:lnSpc>
            </a:pPr>
            <a:r>
              <a:rPr lang="en-US" altLang="en-US" sz="2000" dirty="0">
                <a:cs typeface="Arial" charset="0"/>
              </a:rPr>
              <a:t>3 months after 65</a:t>
            </a:r>
            <a:r>
              <a:rPr lang="en-US" altLang="en-US" sz="2000" baseline="30000" dirty="0">
                <a:cs typeface="Arial" charset="0"/>
              </a:rPr>
              <a:t>th</a:t>
            </a:r>
            <a:r>
              <a:rPr lang="en-US" altLang="en-US" sz="2000" dirty="0">
                <a:cs typeface="Arial" charset="0"/>
              </a:rPr>
              <a:t> birthday.</a:t>
            </a:r>
          </a:p>
          <a:p>
            <a:pPr>
              <a:lnSpc>
                <a:spcPct val="90000"/>
              </a:lnSpc>
            </a:pPr>
            <a:endParaRPr lang="en-US" altLang="en-US" sz="2000" dirty="0">
              <a:cs typeface="Arial" charset="0"/>
            </a:endParaRPr>
          </a:p>
          <a:p>
            <a:pPr marL="342900" indent="-342900">
              <a:lnSpc>
                <a:spcPct val="90000"/>
              </a:lnSpc>
              <a:buFont typeface="Wingdings" panose="05000000000000000000" pitchFamily="2" charset="2"/>
              <a:buChar char="§"/>
            </a:pPr>
            <a:r>
              <a:rPr lang="en-US" altLang="en-US" sz="2400" b="1" dirty="0">
                <a:cs typeface="Arial" charset="0"/>
              </a:rPr>
              <a:t>Special Enrollment Period </a:t>
            </a:r>
            <a:endParaRPr lang="en-US" altLang="en-US" sz="2400" dirty="0">
              <a:cs typeface="Arial" charset="0"/>
            </a:endParaRPr>
          </a:p>
          <a:p>
            <a:pPr lvl="1">
              <a:lnSpc>
                <a:spcPct val="90000"/>
              </a:lnSpc>
            </a:pPr>
            <a:r>
              <a:rPr lang="en-US" altLang="en-US" sz="2000" dirty="0">
                <a:cs typeface="Arial" charset="0"/>
              </a:rPr>
              <a:t>If you wait to enroll in Part B because you or your spouse are still working and have group health plan coverage, you can sign up during the 8 months following the month the group plan coverage ends OR employment ends (whichever is first).  </a:t>
            </a:r>
            <a:r>
              <a:rPr lang="en-US" altLang="en-US" sz="2000" b="1" dirty="0">
                <a:cs typeface="Arial" charset="0"/>
              </a:rPr>
              <a:t>There will be no penalty.</a:t>
            </a:r>
          </a:p>
          <a:p>
            <a:pPr>
              <a:lnSpc>
                <a:spcPct val="90000"/>
              </a:lnSpc>
            </a:pPr>
            <a:endParaRPr lang="en-US" altLang="en-US" sz="2400" b="1" dirty="0">
              <a:cs typeface="Arial" charset="0"/>
            </a:endParaRPr>
          </a:p>
          <a:p>
            <a:pPr marL="342900" indent="-342900">
              <a:lnSpc>
                <a:spcPct val="90000"/>
              </a:lnSpc>
              <a:buFont typeface="Wingdings" panose="05000000000000000000" pitchFamily="2" charset="2"/>
              <a:buChar char="§"/>
            </a:pPr>
            <a:r>
              <a:rPr lang="en-US" altLang="en-US" sz="2400" b="1" dirty="0">
                <a:cs typeface="Arial" charset="0"/>
              </a:rPr>
              <a:t>General Enrollment Period</a:t>
            </a:r>
          </a:p>
          <a:p>
            <a:pPr lvl="1">
              <a:lnSpc>
                <a:spcPct val="90000"/>
              </a:lnSpc>
            </a:pPr>
            <a:r>
              <a:rPr lang="en-US" altLang="en-US" sz="2000" dirty="0">
                <a:cs typeface="Arial" charset="0"/>
              </a:rPr>
              <a:t>January 1 through March 31. (For those who did not sign up during initial enrollment.) </a:t>
            </a:r>
            <a:r>
              <a:rPr lang="en-US" altLang="en-US" sz="2000" b="1" dirty="0">
                <a:cs typeface="Arial" charset="0"/>
              </a:rPr>
              <a:t>Penalty: </a:t>
            </a:r>
            <a:r>
              <a:rPr lang="en-US" altLang="en-US" sz="2000" dirty="0">
                <a:cs typeface="Arial" charset="0"/>
              </a:rPr>
              <a:t>Cost of Part B premium will go up 10% for each full 12-month period you delay enrolling. Coverage begins July 1.</a:t>
            </a:r>
          </a:p>
          <a:p>
            <a:pPr>
              <a:lnSpc>
                <a:spcPct val="90000"/>
              </a:lnSpc>
              <a:buFont typeface="Wingdings" panose="05000000000000000000" pitchFamily="2" charset="2"/>
              <a:buNone/>
            </a:pPr>
            <a:endParaRPr lang="en-US" altLang="en-US" sz="2000" dirty="0">
              <a:cs typeface="Arial" charset="0"/>
            </a:endParaRPr>
          </a:p>
        </p:txBody>
      </p:sp>
      <p:sp>
        <p:nvSpPr>
          <p:cNvPr id="2" name="Footer Placeholder 1">
            <a:extLst>
              <a:ext uri="{FF2B5EF4-FFF2-40B4-BE49-F238E27FC236}">
                <a16:creationId xmlns:a16="http://schemas.microsoft.com/office/drawing/2014/main" id="{F82A414D-FBD4-4D3C-9A5D-8F9134DB367A}"/>
              </a:ext>
            </a:extLst>
          </p:cNvPr>
          <p:cNvSpPr>
            <a:spLocks noGrp="1"/>
          </p:cNvSpPr>
          <p:nvPr>
            <p:ph type="ftr" sz="quarter" idx="11"/>
          </p:nvPr>
        </p:nvSpPr>
        <p:spPr/>
        <p:txBody>
          <a:bodyPr/>
          <a:lstStyle/>
          <a:p>
            <a:r>
              <a:rPr lang="en-US" dirty="0"/>
              <a:t>            </a:t>
            </a:r>
          </a:p>
        </p:txBody>
      </p:sp>
      <p:sp>
        <p:nvSpPr>
          <p:cNvPr id="3" name="Slide Number Placeholder 2">
            <a:extLst>
              <a:ext uri="{FF2B5EF4-FFF2-40B4-BE49-F238E27FC236}">
                <a16:creationId xmlns:a16="http://schemas.microsoft.com/office/drawing/2014/main" id="{9BC543C2-E210-4508-8A05-84C3B5D5908C}"/>
              </a:ext>
            </a:extLst>
          </p:cNvPr>
          <p:cNvSpPr>
            <a:spLocks noGrp="1"/>
          </p:cNvSpPr>
          <p:nvPr>
            <p:ph type="sldNum" sz="quarter" idx="12"/>
          </p:nvPr>
        </p:nvSpPr>
        <p:spPr/>
        <p:txBody>
          <a:bodyPr/>
          <a:lstStyle/>
          <a:p>
            <a:fld id="{844A7B69-93E2-4D34-896D-EFDD7F03AB74}" type="slidenum">
              <a:rPr lang="en-US" smtClean="0"/>
              <a:t>7</a:t>
            </a:fld>
            <a:endParaRPr lang="en-US"/>
          </a:p>
        </p:txBody>
      </p:sp>
    </p:spTree>
    <p:extLst>
      <p:ext uri="{BB962C8B-B14F-4D97-AF65-F5344CB8AC3E}">
        <p14:creationId xmlns:p14="http://schemas.microsoft.com/office/powerpoint/2010/main" val="247720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404499" y="1435433"/>
            <a:ext cx="9144000" cy="650915"/>
          </a:xfrm>
        </p:spPr>
        <p:txBody>
          <a:bodyPr>
            <a:normAutofit/>
          </a:bodyPr>
          <a:lstStyle/>
          <a:p>
            <a:r>
              <a:rPr lang="en-US" sz="3600" b="1" dirty="0">
                <a:latin typeface="Arial" panose="020B0604020202020204" pitchFamily="34" charset="0"/>
                <a:cs typeface="Arial" panose="020B0604020202020204" pitchFamily="34" charset="0"/>
              </a:rPr>
              <a:t>Medicare Card </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3353026" y="4538346"/>
            <a:ext cx="5574489" cy="1230944"/>
          </a:xfrm>
        </p:spPr>
        <p:txBody>
          <a:bodyPr/>
          <a:lstStyle/>
          <a:p>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1026" name="Picture 2" descr="Image result for medicare card images">
            <a:extLst>
              <a:ext uri="{FF2B5EF4-FFF2-40B4-BE49-F238E27FC236}">
                <a16:creationId xmlns:a16="http://schemas.microsoft.com/office/drawing/2014/main" id="{6D3792E4-B8DC-4FB7-8168-09DFDF526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906" y="2308235"/>
            <a:ext cx="6075185" cy="382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243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endParaRPr lang="en-US" sz="40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3562230" y="1886362"/>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5400" dirty="0">
                <a:cs typeface="Arial" panose="020B0604020202020204" pitchFamily="34" charset="0"/>
              </a:rPr>
              <a:t>Medicare Basics</a:t>
            </a:r>
            <a:endParaRPr lang="en-US" sz="5400" dirty="0"/>
          </a:p>
          <a:p>
            <a:pPr lvl="1">
              <a:buFont typeface="Wingdings" panose="05000000000000000000" pitchFamily="2" charset="2"/>
              <a:buChar char="§"/>
            </a:pPr>
            <a:endParaRPr lang="en-US" dirty="0"/>
          </a:p>
        </p:txBody>
      </p:sp>
      <p:sp>
        <p:nvSpPr>
          <p:cNvPr id="2" name="Footer Placeholder 1">
            <a:extLst>
              <a:ext uri="{FF2B5EF4-FFF2-40B4-BE49-F238E27FC236}">
                <a16:creationId xmlns:a16="http://schemas.microsoft.com/office/drawing/2014/main" id="{353F427D-D16A-49B4-B2A4-E068FA8016E9}"/>
              </a:ext>
            </a:extLst>
          </p:cNvPr>
          <p:cNvSpPr>
            <a:spLocks noGrp="1"/>
          </p:cNvSpPr>
          <p:nvPr>
            <p:ph type="ftr" sz="quarter" idx="11"/>
          </p:nvPr>
        </p:nvSpPr>
        <p:spPr/>
        <p:txBody>
          <a:bodyPr/>
          <a:lstStyle/>
          <a:p>
            <a:r>
              <a:rPr lang="en-US" dirty="0"/>
              <a:t>           </a:t>
            </a:r>
          </a:p>
        </p:txBody>
      </p:sp>
      <p:sp>
        <p:nvSpPr>
          <p:cNvPr id="3" name="Slide Number Placeholder 2">
            <a:extLst>
              <a:ext uri="{FF2B5EF4-FFF2-40B4-BE49-F238E27FC236}">
                <a16:creationId xmlns:a16="http://schemas.microsoft.com/office/drawing/2014/main" id="{071D1C7A-6051-41D1-9CBA-EA6994700A42}"/>
              </a:ext>
            </a:extLst>
          </p:cNvPr>
          <p:cNvSpPr>
            <a:spLocks noGrp="1"/>
          </p:cNvSpPr>
          <p:nvPr>
            <p:ph type="sldNum" sz="quarter" idx="12"/>
          </p:nvPr>
        </p:nvSpPr>
        <p:spPr/>
        <p:txBody>
          <a:bodyPr/>
          <a:lstStyle/>
          <a:p>
            <a:fld id="{844A7B69-93E2-4D34-896D-EFDD7F03AB74}" type="slidenum">
              <a:rPr lang="en-US" smtClean="0"/>
              <a:t>9</a:t>
            </a:fld>
            <a:endParaRPr lang="en-US"/>
          </a:p>
        </p:txBody>
      </p:sp>
    </p:spTree>
    <p:extLst>
      <p:ext uri="{BB962C8B-B14F-4D97-AF65-F5344CB8AC3E}">
        <p14:creationId xmlns:p14="http://schemas.microsoft.com/office/powerpoint/2010/main" val="6773841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Welcome to Medicare&amp;quot;&quot;/&gt;&lt;property id=&quot;20307&quot; value=&quot;256&quot;/&gt;&lt;/object&gt;&lt;object type=&quot;3&quot; unique_id=&quot;10004&quot;&gt;&lt;property id=&quot;20148&quot; value=&quot;5&quot;/&gt;&lt;property id=&quot;20300&quot; value=&quot;Slide 2&quot;/&gt;&lt;property id=&quot;20307&quot; value=&quot;264&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310&quot;/&gt;&lt;/object&gt;&lt;object type=&quot;3&quot; unique_id=&quot;10007&quot;&gt;&lt;property id=&quot;20148&quot; value=&quot;5&quot;/&gt;&lt;property id=&quot;20300&quot; value=&quot;Slide 7 - &amp;quot;Health Savings Account (HSA) Information&amp;quot;&quot;/&gt;&lt;property id=&quot;20307&quot; value=&quot;266&quot;/&gt;&lt;/object&gt;&lt;object type=&quot;3&quot; unique_id=&quot;10008&quot;&gt;&lt;property id=&quot;20148&quot; value=&quot;5&quot;/&gt;&lt;property id=&quot;20300&quot; value=&quot;Slide 8 - &amp;quot;2018 Medicare Card Changes&amp;quot;&quot;/&gt;&lt;property id=&quot;20307&quot; value=&quot;265&quot;/&gt;&lt;/object&gt;&lt;object type=&quot;3&quot; unique_id=&quot;10009&quot;&gt;&lt;property id=&quot;20148&quot; value=&quot;5&quot;/&gt;&lt;property id=&quot;20300&quot; value=&quot;Slide 9&quot;/&gt;&lt;property id=&quot;20307&quot; value=&quot;267&quot;/&gt;&lt;/object&gt;&lt;object type=&quot;3&quot; unique_id=&quot;10010&quot;&gt;&lt;property id=&quot;20148&quot; value=&quot;5&quot;/&gt;&lt;property id=&quot;20300&quot; value=&quot;Slide 10&quot;/&gt;&lt;property id=&quot;20307&quot; value=&quot;269&quot;/&gt;&lt;/object&gt;&lt;object type=&quot;3&quot; unique_id=&quot;10011&quot;&gt;&lt;property id=&quot;20148&quot; value=&quot;5&quot;/&gt;&lt;property id=&quot;20300&quot; value=&quot;Slide 11&quot;/&gt;&lt;property id=&quot;20307&quot; value=&quot;270&quot;/&gt;&lt;/object&gt;&lt;object type=&quot;3&quot; unique_id=&quot;10012&quot;&gt;&lt;property id=&quot;20148&quot; value=&quot;5&quot;/&gt;&lt;property id=&quot;20300&quot; value=&quot;Slide 12&quot;/&gt;&lt;property id=&quot;20307&quot; value=&quot;272&quot;/&gt;&lt;/object&gt;&lt;object type=&quot;3&quot; unique_id=&quot;10013&quot;&gt;&lt;property id=&quot;20148&quot; value=&quot;5&quot;/&gt;&lt;property id=&quot;20300&quot; value=&quot;Slide 13&quot;/&gt;&lt;property id=&quot;20307&quot; value=&quot;273&quot;/&gt;&lt;/object&gt;&lt;object type=&quot;3&quot; unique_id=&quot;10014&quot;&gt;&lt;property id=&quot;20148&quot; value=&quot;5&quot;/&gt;&lt;property id=&quot;20300&quot; value=&quot;Slide 14&quot;/&gt;&lt;property id=&quot;20307&quot; value=&quot;274&quot;/&gt;&lt;/object&gt;&lt;object type=&quot;3&quot; unique_id=&quot;10015&quot;&gt;&lt;property id=&quot;20148&quot; value=&quot;5&quot;/&gt;&lt;property id=&quot;20300&quot; value=&quot;Slide 15&quot;/&gt;&lt;property id=&quot;20307&quot; value=&quot;278&quot;/&gt;&lt;/object&gt;&lt;object type=&quot;3&quot; unique_id=&quot;10016&quot;&gt;&lt;property id=&quot;20148&quot; value=&quot;5&quot;/&gt;&lt;property id=&quot;20300&quot; value=&quot;Slide 16&quot;/&gt;&lt;property id=&quot;20307&quot; value=&quot;283&quot;/&gt;&lt;/object&gt;&lt;object type=&quot;3&quot; unique_id=&quot;10017&quot;&gt;&lt;property id=&quot;20148&quot; value=&quot;5&quot;/&gt;&lt;property id=&quot;20300&quot; value=&quot;Slide 17&quot;/&gt;&lt;property id=&quot;20307&quot; value=&quot;285&quot;/&gt;&lt;/object&gt;&lt;object type=&quot;3&quot; unique_id=&quot;10018&quot;&gt;&lt;property id=&quot;20148&quot; value=&quot;5&quot;/&gt;&lt;property id=&quot;20300&quot; value=&quot;Slide 18&quot;/&gt;&lt;property id=&quot;20307&quot; value=&quot;286&quot;/&gt;&lt;/object&gt;&lt;object type=&quot;3&quot; unique_id=&quot;10019&quot;&gt;&lt;property id=&quot;20148&quot; value=&quot;5&quot;/&gt;&lt;property id=&quot;20300&quot; value=&quot;Slide 19&quot;/&gt;&lt;property id=&quot;20307&quot; value=&quot;268&quot;/&gt;&lt;/object&gt;&lt;object type=&quot;3&quot; unique_id=&quot;10021&quot;&gt;&lt;property id=&quot;20148&quot; value=&quot;5&quot;/&gt;&lt;property id=&quot;20300&quot; value=&quot;Slide 21&quot;/&gt;&lt;property id=&quot;20307&quot; value=&quot;287&quot;/&gt;&lt;/object&gt;&lt;object type=&quot;3&quot; unique_id=&quot;10022&quot;&gt;&lt;property id=&quot;20148&quot; value=&quot;5&quot;/&gt;&lt;property id=&quot;20300&quot; value=&quot;Slide 22&quot;/&gt;&lt;property id=&quot;20307&quot; value=&quot;277&quot;/&gt;&lt;/object&gt;&lt;object type=&quot;3&quot; unique_id=&quot;10023&quot;&gt;&lt;property id=&quot;20148&quot; value=&quot;5&quot;/&gt;&lt;property id=&quot;20300&quot; value=&quot;Slide 23&quot;/&gt;&lt;property id=&quot;20307&quot; value=&quot;288&quot;/&gt;&lt;/object&gt;&lt;object type=&quot;3&quot; unique_id=&quot;10024&quot;&gt;&lt;property id=&quot;20148&quot; value=&quot;5&quot;/&gt;&lt;property id=&quot;20300&quot; value=&quot;Slide 24&quot;/&gt;&lt;property id=&quot;20307&quot; value=&quot;289&quot;/&gt;&lt;/object&gt;&lt;object type=&quot;3&quot; unique_id=&quot;10025&quot;&gt;&lt;property id=&quot;20148&quot; value=&quot;5&quot;/&gt;&lt;property id=&quot;20300&quot; value=&quot;Slide 25&quot;/&gt;&lt;property id=&quot;20307&quot; value=&quot;290&quot;/&gt;&lt;/object&gt;&lt;object type=&quot;3&quot; unique_id=&quot;10026&quot;&gt;&lt;property id=&quot;20148&quot; value=&quot;5&quot;/&gt;&lt;property id=&quot;20300&quot; value=&quot;Slide 26&quot;/&gt;&lt;property id=&quot;20307&quot; value=&quot;291&quot;/&gt;&lt;/object&gt;&lt;object type=&quot;3&quot; unique_id=&quot;10027&quot;&gt;&lt;property id=&quot;20148&quot; value=&quot;5&quot;/&gt;&lt;property id=&quot;20300&quot; value=&quot;Slide 27&quot;/&gt;&lt;property id=&quot;20307&quot; value=&quot;294&quot;/&gt;&lt;/object&gt;&lt;object type=&quot;3&quot; unique_id=&quot;10028&quot;&gt;&lt;property id=&quot;20148&quot; value=&quot;5&quot;/&gt;&lt;property id=&quot;20300&quot; value=&quot;Slide 28&quot;/&gt;&lt;property id=&quot;20307&quot; value=&quot;276&quot;/&gt;&lt;/object&gt;&lt;object type=&quot;3&quot; unique_id=&quot;10029&quot;&gt;&lt;property id=&quot;20148&quot; value=&quot;5&quot;/&gt;&lt;property id=&quot;20300&quot; value=&quot;Slide 29&quot;/&gt;&lt;property id=&quot;20307&quot; value=&quot;292&quot;/&gt;&lt;/object&gt;&lt;object type=&quot;3&quot; unique_id=&quot;10030&quot;&gt;&lt;property id=&quot;20148&quot; value=&quot;5&quot;/&gt;&lt;property id=&quot;20300&quot; value=&quot;Slide 30&quot;/&gt;&lt;property id=&quot;20307&quot; value=&quot;293&quot;/&gt;&lt;/object&gt;&lt;object type=&quot;3&quot; unique_id=&quot;10031&quot;&gt;&lt;property id=&quot;20148&quot; value=&quot;5&quot;/&gt;&lt;property id=&quot;20300&quot; value=&quot;Slide 31&quot;/&gt;&lt;property id=&quot;20307&quot; value=&quot;275&quot;/&gt;&lt;/object&gt;&lt;object type=&quot;3&quot; unique_id=&quot;10032&quot;&gt;&lt;property id=&quot;20148&quot; value=&quot;5&quot;/&gt;&lt;property id=&quot;20300&quot; value=&quot;Slide 33&quot;/&gt;&lt;property id=&quot;20307&quot; value=&quot;295&quot;/&gt;&lt;/object&gt;&lt;object type=&quot;3&quot; unique_id=&quot;10033&quot;&gt;&lt;property id=&quot;20148&quot; value=&quot;5&quot;/&gt;&lt;property id=&quot;20300&quot; value=&quot;Slide 34&quot;/&gt;&lt;property id=&quot;20307&quot; value=&quot;296&quot;/&gt;&lt;/object&gt;&lt;object type=&quot;3&quot; unique_id=&quot;10034&quot;&gt;&lt;property id=&quot;20148&quot; value=&quot;5&quot;/&gt;&lt;property id=&quot;20300&quot; value=&quot;Slide 35&quot;/&gt;&lt;property id=&quot;20307&quot; value=&quot;297&quot;/&gt;&lt;/object&gt;&lt;object type=&quot;3&quot; unique_id=&quot;10035&quot;&gt;&lt;property id=&quot;20148&quot; value=&quot;5&quot;/&gt;&lt;property id=&quot;20300&quot; value=&quot;Slide 36&quot;/&gt;&lt;property id=&quot;20307&quot; value=&quot;298&quot;/&gt;&lt;/object&gt;&lt;object type=&quot;3&quot; unique_id=&quot;10036&quot;&gt;&lt;property id=&quot;20148&quot; value=&quot;5&quot;/&gt;&lt;property id=&quot;20300&quot; value=&quot;Slide 37&quot;/&gt;&lt;property id=&quot;20307&quot; value=&quot;300&quot;/&gt;&lt;/object&gt;&lt;object type=&quot;3&quot; unique_id=&quot;10037&quot;&gt;&lt;property id=&quot;20148&quot; value=&quot;5&quot;/&gt;&lt;property id=&quot;20300&quot; value=&quot;Slide 38&quot;/&gt;&lt;property id=&quot;20307&quot; value=&quot;301&quot;/&gt;&lt;/object&gt;&lt;object type=&quot;3&quot; unique_id=&quot;10038&quot;&gt;&lt;property id=&quot;20148&quot; value=&quot;5&quot;/&gt;&lt;property id=&quot;20300&quot; value=&quot;Slide 39&quot;/&gt;&lt;property id=&quot;20307&quot; value=&quot;302&quot;/&gt;&lt;/object&gt;&lt;object type=&quot;3&quot; unique_id=&quot;10039&quot;&gt;&lt;property id=&quot;20148&quot; value=&quot;5&quot;/&gt;&lt;property id=&quot;20300&quot; value=&quot;Slide 40&quot;/&gt;&lt;property id=&quot;20307&quot; value=&quot;303&quot;/&gt;&lt;/object&gt;&lt;object type=&quot;3&quot; unique_id=&quot;10040&quot;&gt;&lt;property id=&quot;20148&quot; value=&quot;5&quot;/&gt;&lt;property id=&quot;20300&quot; value=&quot;Slide 41&quot;/&gt;&lt;property id=&quot;20307&quot; value=&quot;299&quot;/&gt;&lt;/object&gt;&lt;object type=&quot;3&quot; unique_id=&quot;10041&quot;&gt;&lt;property id=&quot;20148&quot; value=&quot;5&quot;/&gt;&lt;property id=&quot;20300&quot; value=&quot;Slide 42&quot;/&gt;&lt;property id=&quot;20307&quot; value=&quot;305&quot;/&gt;&lt;/object&gt;&lt;object type=&quot;3&quot; unique_id=&quot;10042&quot;&gt;&lt;property id=&quot;20148&quot; value=&quot;5&quot;/&gt;&lt;property id=&quot;20300&quot; value=&quot;Slide 43&quot;/&gt;&lt;property id=&quot;20307&quot; value=&quot;309&quot;/&gt;&lt;/object&gt;&lt;object type=&quot;3&quot; unique_id=&quot;10043&quot;&gt;&lt;property id=&quot;20148&quot; value=&quot;5&quot;/&gt;&lt;property id=&quot;20300&quot; value=&quot;Slide 44&quot;/&gt;&lt;property id=&quot;20307&quot; value=&quot;307&quot;/&gt;&lt;/object&gt;&lt;object type=&quot;3&quot; unique_id=&quot;10044&quot;&gt;&lt;property id=&quot;20148&quot; value=&quot;5&quot;/&gt;&lt;property id=&quot;20300&quot; value=&quot;Slide 45&quot;/&gt;&lt;property id=&quot;20307&quot; value=&quot;279&quot;/&gt;&lt;/object&gt;&lt;object type=&quot;3&quot; unique_id=&quot;10045&quot;&gt;&lt;property id=&quot;20148&quot; value=&quot;5&quot;/&gt;&lt;property id=&quot;20300&quot; value=&quot;Slide 46&quot;/&gt;&lt;property id=&quot;20307&quot; value=&quot;280&quot;/&gt;&lt;/object&gt;&lt;object type=&quot;3&quot; unique_id=&quot;10046&quot;&gt;&lt;property id=&quot;20148&quot; value=&quot;5&quot;/&gt;&lt;property id=&quot;20300&quot; value=&quot;Slide 47&quot;/&gt;&lt;property id=&quot;20307&quot; value=&quot;281&quot;/&gt;&lt;/object&gt;&lt;object type=&quot;3&quot; unique_id=&quot;10047&quot;&gt;&lt;property id=&quot;20148&quot; value=&quot;5&quot;/&gt;&lt;property id=&quot;20300&quot; value=&quot;Slide 48&quot;/&gt;&lt;property id=&quot;20307&quot; value=&quot;308&quot;/&gt;&lt;/object&gt;&lt;object type=&quot;3&quot; unique_id=&quot;10048&quot;&gt;&lt;property id=&quot;20148&quot; value=&quot;5&quot;/&gt;&lt;property id=&quot;20300&quot; value=&quot;Slide 49&quot;/&gt;&lt;property id=&quot;20307&quot; value=&quot;282&quot;/&gt;&lt;/object&gt;&lt;object type=&quot;3&quot; unique_id=&quot;10337&quot;&gt;&lt;property id=&quot;20148&quot; value=&quot;5&quot;/&gt;&lt;property id=&quot;20300&quot; value=&quot;Slide 32&quot;/&gt;&lt;property id=&quot;20307&quot; value=&quot;311&quot;/&gt;&lt;/object&gt;&lt;object type=&quot;3&quot; unique_id=&quot;10339&quot;&gt;&lt;property id=&quot;20148&quot; value=&quot;5&quot;/&gt;&lt;property id=&quot;20300&quot; value=&quot;Slide 5&quot;/&gt;&lt;property id=&quot;20307&quot; value=&quot;312&quot;/&gt;&lt;/object&gt;&lt;object type=&quot;3&quot; unique_id=&quot;10340&quot;&gt;&lt;property id=&quot;20148&quot; value=&quot;5&quot;/&gt;&lt;property id=&quot;20300&quot; value=&quot;Slide 6 - &amp;quot;So, If You Are Working and Turn 65:&amp;quot;&quot;/&gt;&lt;property id=&quot;20307&quot; value=&quot;314&quot;/&gt;&lt;/object&gt;&lt;object type=&quot;3&quot; unique_id=&quot;10341&quot;&gt;&lt;property id=&quot;20148&quot; value=&quot;5&quot;/&gt;&lt;property id=&quot;20300&quot; value=&quot;Slide 20&quot;/&gt;&lt;property id=&quot;20307&quot; value=&quot;313&quot;/&gt;&lt;/object&gt;&lt;/object&gt;&lt;object type=&quot;8&quot; unique_id=&quot;1009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1CA35DB89C8542A574ACA35CD3F7AD" ma:contentTypeVersion="4" ma:contentTypeDescription="Create a new document." ma:contentTypeScope="" ma:versionID="b06466070c2f81838f0aa00392ffb7d8">
  <xsd:schema xmlns:xsd="http://www.w3.org/2001/XMLSchema" xmlns:xs="http://www.w3.org/2001/XMLSchema" xmlns:p="http://schemas.microsoft.com/office/2006/metadata/properties" xmlns:ns3="b2069c30-bfcd-4c65-9e1c-aaed46f5d772" targetNamespace="http://schemas.microsoft.com/office/2006/metadata/properties" ma:root="true" ma:fieldsID="87a642e5d6bf4858709e02404a10caa8" ns3:_="">
    <xsd:import namespace="b2069c30-bfcd-4c65-9e1c-aaed46f5d77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069c30-bfcd-4c65-9e1c-aaed46f5d7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248F72-BBA0-4377-AB18-DBFAC4649A51}">
  <ds:schemaRefs>
    <ds:schemaRef ds:uri="http://schemas.microsoft.com/sharepoint/v3/contenttype/forms"/>
  </ds:schemaRefs>
</ds:datastoreItem>
</file>

<file path=customXml/itemProps2.xml><?xml version="1.0" encoding="utf-8"?>
<ds:datastoreItem xmlns:ds="http://schemas.openxmlformats.org/officeDocument/2006/customXml" ds:itemID="{3FCE1B4A-564F-45E2-A814-9EE81D6F2A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069c30-bfcd-4c65-9e1c-aaed46f5d7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31F201-EE22-4E41-9DC8-845D28B539D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b2069c30-bfcd-4c65-9e1c-aaed46f5d77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6003</TotalTime>
  <Words>7060</Words>
  <Application>Microsoft Office PowerPoint</Application>
  <PresentationFormat>Widescreen</PresentationFormat>
  <Paragraphs>925</Paragraphs>
  <Slides>51</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Calibri Light</vt:lpstr>
      <vt:lpstr>Gill Sans MT</vt:lpstr>
      <vt:lpstr>OpenSans-Regular</vt:lpstr>
      <vt:lpstr>Wingdings</vt:lpstr>
      <vt:lpstr>Wingdings 2</vt:lpstr>
      <vt:lpstr>Office Theme</vt:lpstr>
      <vt:lpstr>Welcome to Medicare</vt:lpstr>
      <vt:lpstr>PowerPoint Presentation</vt:lpstr>
      <vt:lpstr>PowerPoint Presentation</vt:lpstr>
      <vt:lpstr> What is Medicare </vt:lpstr>
      <vt:lpstr>PowerPoint Presentation</vt:lpstr>
      <vt:lpstr>PowerPoint Presentation</vt:lpstr>
      <vt:lpstr>PowerPoint Presentation</vt:lpstr>
      <vt:lpstr>Medicare Card </vt:lpstr>
      <vt:lpstr>PowerPoint Presentation</vt:lpstr>
      <vt:lpstr>Medicare Basics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Gaps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Medicare</dc:title>
  <dc:creator>Debbie Bisswurm</dc:creator>
  <cp:lastModifiedBy>Cassidy Kaempf</cp:lastModifiedBy>
  <cp:revision>393</cp:revision>
  <cp:lastPrinted>2018-03-26T20:03:47Z</cp:lastPrinted>
  <dcterms:created xsi:type="dcterms:W3CDTF">2018-03-22T15:27:16Z</dcterms:created>
  <dcterms:modified xsi:type="dcterms:W3CDTF">2021-04-05T19:31:11Z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0x010100CB1CA35DB89C8542A574ACA35CD3F7AD</vt:lpwstr>
  </property>
</Properties>
</file>