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57" r:id="rId6"/>
    <p:sldId id="258" r:id="rId7"/>
    <p:sldId id="259" r:id="rId8"/>
    <p:sldId id="261" r:id="rId9"/>
    <p:sldId id="263" r:id="rId10"/>
    <p:sldId id="285" r:id="rId11"/>
    <p:sldId id="264" r:id="rId12"/>
    <p:sldId id="265" r:id="rId13"/>
    <p:sldId id="266" r:id="rId14"/>
    <p:sldId id="269" r:id="rId15"/>
    <p:sldId id="268" r:id="rId16"/>
    <p:sldId id="270" r:id="rId17"/>
    <p:sldId id="271" r:id="rId18"/>
    <p:sldId id="272" r:id="rId19"/>
    <p:sldId id="273" r:id="rId20"/>
    <p:sldId id="281" r:id="rId21"/>
    <p:sldId id="282" r:id="rId22"/>
    <p:sldId id="283" r:id="rId23"/>
    <p:sldId id="284" r:id="rId24"/>
    <p:sldId id="274" r:id="rId25"/>
    <p:sldId id="275" r:id="rId26"/>
    <p:sldId id="276" r:id="rId27"/>
    <p:sldId id="277" r:id="rId28"/>
    <p:sldId id="278" r:id="rId29"/>
    <p:sldId id="279" r:id="rId30"/>
    <p:sldId id="280" r:id="rId31"/>
    <p:sldId id="286" r:id="rId3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7E732-2C62-497A-A0DA-B0C4F0483A3B}" v="4" dt="2021-02-08T16:17:46.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76337" autoAdjust="0"/>
  </p:normalViewPr>
  <p:slideViewPr>
    <p:cSldViewPr snapToGrid="0">
      <p:cViewPr varScale="1">
        <p:scale>
          <a:sx n="65" d="100"/>
          <a:sy n="65" d="100"/>
        </p:scale>
        <p:origin x="1939" y="38"/>
      </p:cViewPr>
      <p:guideLst/>
    </p:cSldViewPr>
  </p:slideViewPr>
  <p:notesTextViewPr>
    <p:cViewPr>
      <p:scale>
        <a:sx n="1" d="1"/>
        <a:sy n="1" d="1"/>
      </p:scale>
      <p:origin x="0" y="0"/>
    </p:cViewPr>
  </p:notesTextViewPr>
  <p:notesViewPr>
    <p:cSldViewPr snapToGrid="0">
      <p:cViewPr varScale="1">
        <p:scale>
          <a:sx n="73" d="100"/>
          <a:sy n="73"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1"/>
            <a:ext cx="3077739" cy="471054"/>
          </a:xfrm>
          <a:prstGeom prst="rect">
            <a:avLst/>
          </a:prstGeom>
        </p:spPr>
        <p:txBody>
          <a:bodyPr vert="horz" lIns="94221" tIns="47111" rIns="94221" bIns="47111" rtlCol="0"/>
          <a:lstStyle>
            <a:lvl1pPr algn="r">
              <a:defRPr sz="1200"/>
            </a:lvl1pPr>
          </a:lstStyle>
          <a:p>
            <a:fld id="{050F5F99-6C8C-4A74-893B-880DEADE1D8A}" type="datetimeFigureOut">
              <a:rPr lang="en-US" smtClean="0"/>
              <a:t>3/15/2021</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970173FC-1A9F-4C2C-A4CA-18BCD2C04531}" type="slidenum">
              <a:rPr lang="en-US" smtClean="0"/>
              <a:t>‹#›</a:t>
            </a:fld>
            <a:endParaRPr lang="en-US" dirty="0"/>
          </a:p>
        </p:txBody>
      </p:sp>
    </p:spTree>
    <p:extLst>
      <p:ext uri="{BB962C8B-B14F-4D97-AF65-F5344CB8AC3E}">
        <p14:creationId xmlns:p14="http://schemas.microsoft.com/office/powerpoint/2010/main" val="22819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 Welcome to Hospice 101 </a:t>
            </a:r>
          </a:p>
          <a:p>
            <a:r>
              <a:rPr lang="en-US" dirty="0"/>
              <a:t>Let’s get started. </a:t>
            </a:r>
          </a:p>
        </p:txBody>
      </p:sp>
      <p:sp>
        <p:nvSpPr>
          <p:cNvPr id="4" name="Slide Number Placeholder 3"/>
          <p:cNvSpPr>
            <a:spLocks noGrp="1"/>
          </p:cNvSpPr>
          <p:nvPr>
            <p:ph type="sldNum" sz="quarter" idx="5"/>
          </p:nvPr>
        </p:nvSpPr>
        <p:spPr/>
        <p:txBody>
          <a:bodyPr/>
          <a:lstStyle/>
          <a:p>
            <a:fld id="{970173FC-1A9F-4C2C-A4CA-18BCD2C04531}" type="slidenum">
              <a:rPr lang="en-US" smtClean="0"/>
              <a:t>1</a:t>
            </a:fld>
            <a:endParaRPr lang="en-US" dirty="0"/>
          </a:p>
        </p:txBody>
      </p:sp>
    </p:spTree>
    <p:extLst>
      <p:ext uri="{BB962C8B-B14F-4D97-AF65-F5344CB8AC3E}">
        <p14:creationId xmlns:p14="http://schemas.microsoft.com/office/powerpoint/2010/main" val="211495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interdisciplinary team – the hospice medical directors, nurses, SWs and chaplains. SCH patients have a less than 1% rehospitalization rate</a:t>
            </a:r>
          </a:p>
          <a:p>
            <a:endParaRPr lang="en-US" dirty="0"/>
          </a:p>
          <a:p>
            <a:r>
              <a:rPr lang="en-US" dirty="0"/>
              <a:t>Continued communication and education – add on</a:t>
            </a:r>
          </a:p>
          <a:p>
            <a:r>
              <a:rPr lang="en-US" dirty="0"/>
              <a:t>Part of the nurse manager’s role is to make certain caregivers – whether at home or in facility – understand how best to care for the patient and what to expect at EOL. Due in part to COVID, we are providing care for more patients in their own home/family’s home now. Our team understands family members are not often trained caregivers. Our team will provide the necessary education and instruction to best care for the patient and do so safely for all. </a:t>
            </a:r>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10</a:t>
            </a:fld>
            <a:endParaRPr lang="en-US" dirty="0"/>
          </a:p>
        </p:txBody>
      </p:sp>
    </p:spTree>
    <p:extLst>
      <p:ext uri="{BB962C8B-B14F-4D97-AF65-F5344CB8AC3E}">
        <p14:creationId xmlns:p14="http://schemas.microsoft.com/office/powerpoint/2010/main" val="328495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a:spcBef>
                <a:spcPct val="0"/>
              </a:spcBef>
            </a:pPr>
            <a:r>
              <a:rPr lang="en-US" altLang="en-US" b="1" dirty="0"/>
              <a:t>Summary of the key points of Hospice Care</a:t>
            </a:r>
          </a:p>
          <a:p>
            <a:pPr marL="235552" indent="-235552">
              <a:spcBef>
                <a:spcPct val="0"/>
              </a:spcBef>
              <a:buFontTx/>
              <a:buAutoNum type="arabicPeriod"/>
            </a:pPr>
            <a:endParaRPr lang="en-US" altLang="en-US" b="1" dirty="0"/>
          </a:p>
          <a:p>
            <a:pPr marL="235552" indent="-235552">
              <a:spcBef>
                <a:spcPct val="0"/>
              </a:spcBef>
              <a:buFontTx/>
              <a:buAutoNum type="arabicPeriod"/>
            </a:pPr>
            <a:r>
              <a:rPr lang="en-US" altLang="en-US" b="1" dirty="0"/>
              <a:t>Comfort vs. Curative:</a:t>
            </a:r>
            <a:r>
              <a:rPr lang="en-US" altLang="en-US" dirty="0"/>
              <a:t> with a focus on comfort care, allowing patient to accomplish goals in the time remaining and die a natural death wherever they call home, surrounded by friends and loved ones.</a:t>
            </a:r>
          </a:p>
          <a:p>
            <a:pPr marL="235552" indent="-235552">
              <a:spcBef>
                <a:spcPct val="0"/>
              </a:spcBef>
              <a:buFontTx/>
              <a:buAutoNum type="arabicPeriod"/>
            </a:pPr>
            <a:endParaRPr lang="en-US" altLang="en-US" dirty="0"/>
          </a:p>
          <a:p>
            <a:pPr marL="235552" indent="-235552">
              <a:spcBef>
                <a:spcPct val="0"/>
              </a:spcBef>
              <a:buFontTx/>
              <a:buAutoNum type="arabicPeriod"/>
            </a:pPr>
            <a:r>
              <a:rPr lang="en-US" altLang="en-US" b="1" dirty="0"/>
              <a:t>Symptom Management: </a:t>
            </a:r>
            <a:r>
              <a:rPr lang="en-US" altLang="en-US" dirty="0"/>
              <a:t>Continuous pain assessment and pain control is a core principle and practice in hospice care. We do this while balancing the patient’s quality life which is equally important. </a:t>
            </a:r>
          </a:p>
          <a:p>
            <a:pPr marL="235552" indent="-235552">
              <a:spcBef>
                <a:spcPct val="0"/>
              </a:spcBef>
              <a:buFontTx/>
              <a:buAutoNum type="arabicPeriod"/>
            </a:pPr>
            <a:endParaRPr lang="en-US" altLang="en-US" dirty="0"/>
          </a:p>
          <a:p>
            <a:pPr marL="235552" indent="-235552">
              <a:spcBef>
                <a:spcPct val="0"/>
              </a:spcBef>
              <a:buFontTx/>
              <a:buAutoNum type="arabicPeriod"/>
            </a:pPr>
            <a:r>
              <a:rPr lang="en-US" altLang="en-US" b="1" dirty="0"/>
              <a:t>Changing Needs: </a:t>
            </a:r>
            <a:r>
              <a:rPr lang="en-US" altLang="en-US" dirty="0"/>
              <a:t>As the illness progresses, physical, psychosocial and spiritual needs change for both patient and family. Hospice will meet these changing needs by altering the plan of care. The plan of care is intended to be fluid, adapting to the needs of the patient.</a:t>
            </a:r>
          </a:p>
          <a:p>
            <a:pPr marL="235552" indent="-235552">
              <a:spcBef>
                <a:spcPct val="0"/>
              </a:spcBef>
              <a:buFontTx/>
              <a:buAutoNum type="arabicPeriod"/>
            </a:pPr>
            <a:endParaRPr lang="en-US" altLang="en-US" dirty="0"/>
          </a:p>
          <a:p>
            <a:pPr marL="235552" indent="-235552">
              <a:spcBef>
                <a:spcPct val="0"/>
              </a:spcBef>
              <a:buFontTx/>
              <a:buAutoNum type="arabicPeriod"/>
            </a:pPr>
            <a:r>
              <a:rPr lang="en-US" altLang="en-US" b="1" dirty="0"/>
              <a:t>Respect for Patients: </a:t>
            </a:r>
            <a:r>
              <a:rPr lang="en-US" altLang="en-US" dirty="0"/>
              <a:t>By focusing on patients needs and treating each individual and family as special and unique, the hospice team fosters the patient</a:t>
            </a:r>
            <a:r>
              <a:rPr lang="ja-JP" altLang="en-US" dirty="0"/>
              <a:t>’</a:t>
            </a:r>
            <a:r>
              <a:rPr lang="en-US" altLang="ja-JP" dirty="0"/>
              <a:t>s sense of respect and control over their care</a:t>
            </a:r>
          </a:p>
          <a:p>
            <a:pPr marL="235552" indent="-235552">
              <a:spcBef>
                <a:spcPct val="0"/>
              </a:spcBef>
              <a:buFontTx/>
              <a:buAutoNum type="arabicPeriod"/>
            </a:pPr>
            <a:endParaRPr lang="en-US" altLang="ja-JP" dirty="0"/>
          </a:p>
          <a:p>
            <a:pPr marL="235552" indent="-235552">
              <a:spcBef>
                <a:spcPct val="0"/>
              </a:spcBef>
              <a:buFontTx/>
              <a:buAutoNum type="arabicPeriod"/>
            </a:pPr>
            <a:r>
              <a:rPr lang="en-US" altLang="en-US" b="1" dirty="0"/>
              <a:t>Autonomy: </a:t>
            </a:r>
            <a:r>
              <a:rPr lang="en-US" altLang="en-US" b="0" dirty="0"/>
              <a:t>Hospice promotes patient autonomy. </a:t>
            </a:r>
            <a:r>
              <a:rPr lang="en-US" altLang="en-US" dirty="0"/>
              <a:t>An appropriate hospice death is one in which dying is in accordance with the patient and family</a:t>
            </a:r>
            <a:r>
              <a:rPr lang="ja-JP" altLang="en-US" dirty="0"/>
              <a:t>’</a:t>
            </a:r>
            <a:r>
              <a:rPr lang="en-US" altLang="ja-JP" dirty="0"/>
              <a:t>s wishes and in congruence with their life</a:t>
            </a:r>
          </a:p>
          <a:p>
            <a:pPr marL="235552" indent="-235552">
              <a:spcBef>
                <a:spcPct val="0"/>
              </a:spcBef>
              <a:buFontTx/>
              <a:buAutoNum type="arabicPeriod"/>
            </a:pPr>
            <a:endParaRPr lang="en-US" altLang="ja-JP" dirty="0"/>
          </a:p>
          <a:p>
            <a:pPr marL="235552" indent="-235552">
              <a:spcBef>
                <a:spcPct val="0"/>
              </a:spcBef>
              <a:buFontTx/>
              <a:buAutoNum type="arabicPeriod"/>
            </a:pPr>
            <a:r>
              <a:rPr lang="en-US" altLang="en-US" b="1" dirty="0"/>
              <a:t> Security: </a:t>
            </a:r>
            <a:r>
              <a:rPr lang="en-US" altLang="en-US" b="0" dirty="0"/>
              <a:t>Hospice orchestrates a community </a:t>
            </a:r>
            <a:r>
              <a:rPr lang="en-US" altLang="en-US" dirty="0"/>
              <a:t>of caregivers, including staff, volunteers, family, friends and community resources, so the patient and family feel the security of not traveling on this journey alone</a:t>
            </a:r>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11</a:t>
            </a:fld>
            <a:endParaRPr lang="en-US" dirty="0"/>
          </a:p>
        </p:txBody>
      </p:sp>
    </p:spTree>
    <p:extLst>
      <p:ext uri="{BB962C8B-B14F-4D97-AF65-F5344CB8AC3E}">
        <p14:creationId xmlns:p14="http://schemas.microsoft.com/office/powerpoint/2010/main" val="340731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173FC-1A9F-4C2C-A4CA-18BCD2C04531}" type="slidenum">
              <a:rPr lang="en-US" smtClean="0"/>
              <a:t>12</a:t>
            </a:fld>
            <a:endParaRPr lang="en-US" dirty="0"/>
          </a:p>
        </p:txBody>
      </p:sp>
    </p:spTree>
    <p:extLst>
      <p:ext uri="{BB962C8B-B14F-4D97-AF65-F5344CB8AC3E}">
        <p14:creationId xmlns:p14="http://schemas.microsoft.com/office/powerpoint/2010/main" val="270604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We rely on the facility team to be our “eyes” on the patient when we are not providing cares. Someone on hospice can change/decline rapidly, we need the facility team to understand what is going on and reach out when we are needed at anytime, especially afterhours, on weekends.</a:t>
            </a:r>
          </a:p>
          <a:p>
            <a:endParaRPr lang="en-US" dirty="0"/>
          </a:p>
          <a:p>
            <a:r>
              <a:rPr lang="en-US" dirty="0"/>
              <a:t>ALL hospice care is over and above the care provided by the facility care teams. It is truly EXTRA care.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13</a:t>
            </a:fld>
            <a:endParaRPr lang="en-US" dirty="0"/>
          </a:p>
        </p:txBody>
      </p:sp>
    </p:spTree>
    <p:extLst>
      <p:ext uri="{BB962C8B-B14F-4D97-AF65-F5344CB8AC3E}">
        <p14:creationId xmlns:p14="http://schemas.microsoft.com/office/powerpoint/2010/main" val="135236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eaLnBrk="1" hangingPunct="1"/>
            <a:r>
              <a:rPr lang="en-US" altLang="en-US" b="1" dirty="0">
                <a:solidFill>
                  <a:schemeClr val="tx2"/>
                </a:solidFill>
              </a:rPr>
              <a:t>Research Showed:</a:t>
            </a:r>
          </a:p>
          <a:p>
            <a:pPr marL="647769" lvl="1" indent="-176665">
              <a:buFont typeface="Arial" panose="020B0604020202020204" pitchFamily="34" charset="0"/>
              <a:buChar char="•"/>
            </a:pPr>
            <a:r>
              <a:rPr lang="en-US" altLang="en-US" dirty="0"/>
              <a:t>Why lived longer? May be several reasons -  Fewer hospitalizations, doctors visits and invasive treatments, may be simply not as taxing on the patient. </a:t>
            </a:r>
          </a:p>
          <a:p>
            <a:pPr marL="647769" lvl="1" indent="-176665">
              <a:buFont typeface="Arial" panose="020B0604020202020204" pitchFamily="34" charset="0"/>
              <a:buChar char="•"/>
            </a:pPr>
            <a:r>
              <a:rPr lang="en-US" altLang="en-US" dirty="0"/>
              <a:t>36% of patients reported pain that affected sleep at first hospice care visit, by next visit it was reduced to 8%. We know that continued pain as well as not getting adequate sleep both have a negative effect on a person’s health – draining energy and interfering with healing abilities. </a:t>
            </a:r>
          </a:p>
          <a:p>
            <a:pPr marL="647769" lvl="1" indent="-176665">
              <a:buFont typeface="Arial" panose="020B0604020202020204" pitchFamily="34" charset="0"/>
              <a:buChar char="•"/>
            </a:pPr>
            <a:r>
              <a:rPr lang="en-US" altLang="en-US" dirty="0"/>
              <a:t>For those of you interested in more information on this first bullet point – it was published in March 2007 in the peer-reviewed publication of the Journal of Pain and Symptom Management. </a:t>
            </a:r>
          </a:p>
          <a:p>
            <a:pPr marL="471104" lvl="1"/>
            <a:endParaRPr lang="en-US" altLang="en-US" dirty="0"/>
          </a:p>
          <a:p>
            <a:pPr marL="471105" lvl="1"/>
            <a:endParaRPr lang="en-US" altLang="en-US" dirty="0"/>
          </a:p>
          <a:p>
            <a:pPr marL="647769" lvl="1" indent="-176665">
              <a:buFont typeface="Arial" panose="020B0604020202020204" pitchFamily="34" charset="0"/>
              <a:buChar char="•"/>
            </a:pPr>
            <a:endParaRPr lang="en-US" altLang="en-US" dirty="0"/>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14</a:t>
            </a:fld>
            <a:endParaRPr lang="en-US" dirty="0"/>
          </a:p>
        </p:txBody>
      </p:sp>
    </p:spTree>
    <p:extLst>
      <p:ext uri="{BB962C8B-B14F-4D97-AF65-F5344CB8AC3E}">
        <p14:creationId xmlns:p14="http://schemas.microsoft.com/office/powerpoint/2010/main" val="144080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Hospice provides numerous resources </a:t>
            </a:r>
            <a:r>
              <a:rPr lang="en-US" b="1" dirty="0"/>
              <a:t>related to the terminal diagnosis including:</a:t>
            </a:r>
          </a:p>
          <a:p>
            <a:pPr marL="647769" lvl="1" indent="-176665">
              <a:buFont typeface="Arial" panose="020B0604020202020204" pitchFamily="34" charset="0"/>
              <a:buChar char="•"/>
            </a:pPr>
            <a:r>
              <a:rPr lang="en-US" dirty="0"/>
              <a:t>Durable Medical Equipment (DME) which may include</a:t>
            </a:r>
          </a:p>
          <a:p>
            <a:pPr marL="1118874" lvl="2" indent="-176665">
              <a:buFont typeface="Arial" panose="020B0604020202020204" pitchFamily="34" charset="0"/>
              <a:buChar char="•"/>
            </a:pPr>
            <a:r>
              <a:rPr lang="en-US" dirty="0"/>
              <a:t>Beds: specialty mattresses, side rails (if allowed)</a:t>
            </a:r>
          </a:p>
          <a:p>
            <a:pPr marL="1118874" lvl="2" indent="-176665">
              <a:buFont typeface="Arial" panose="020B0604020202020204" pitchFamily="34" charset="0"/>
              <a:buChar char="•"/>
            </a:pPr>
            <a:r>
              <a:rPr lang="en-US" dirty="0"/>
              <a:t>Wheelchairs/walkers, different types of lifts to assist with patient care</a:t>
            </a:r>
          </a:p>
          <a:p>
            <a:pPr marL="1118874" lvl="2" indent="-176665">
              <a:buFont typeface="Arial" panose="020B0604020202020204" pitchFamily="34" charset="0"/>
              <a:buChar char="•"/>
            </a:pPr>
            <a:r>
              <a:rPr lang="en-US" dirty="0"/>
              <a:t>Oxygen and supplies</a:t>
            </a:r>
          </a:p>
          <a:p>
            <a:pPr marL="1118874" lvl="2" indent="-176665">
              <a:buFont typeface="Arial" panose="020B0604020202020204" pitchFamily="34" charset="0"/>
              <a:buChar char="•"/>
            </a:pPr>
            <a:r>
              <a:rPr lang="en-US" dirty="0"/>
              <a:t>Bedside Commodes</a:t>
            </a:r>
          </a:p>
          <a:p>
            <a:pPr marL="647769" lvl="1" indent="-176665">
              <a:buFont typeface="Arial" panose="020B0604020202020204" pitchFamily="34" charset="0"/>
              <a:buChar char="•"/>
            </a:pPr>
            <a:r>
              <a:rPr lang="en-US" dirty="0"/>
              <a:t>Medications – relating to terminal diagnosis and those needed to provide comfort and pain control</a:t>
            </a:r>
          </a:p>
          <a:p>
            <a:pPr marL="647769" lvl="1" indent="-176665">
              <a:buFont typeface="Arial" panose="020B0604020202020204" pitchFamily="34" charset="0"/>
              <a:buChar char="•"/>
            </a:pPr>
            <a:r>
              <a:rPr lang="en-US" dirty="0"/>
              <a:t>Supplies including incontinence products and wound care supplies</a:t>
            </a:r>
          </a:p>
          <a:p>
            <a:pPr marL="1118874" lvl="2" indent="-176665">
              <a:buFont typeface="Arial" panose="020B0604020202020204" pitchFamily="34" charset="0"/>
              <a:buChar char="•"/>
            </a:pPr>
            <a:r>
              <a:rPr lang="en-US" dirty="0"/>
              <a:t>Incontinence products, including wipes</a:t>
            </a:r>
          </a:p>
          <a:p>
            <a:pPr marL="1118874" lvl="2" indent="-176665">
              <a:buFont typeface="Arial" panose="020B0604020202020204" pitchFamily="34" charset="0"/>
              <a:buChar char="•"/>
            </a:pPr>
            <a:r>
              <a:rPr lang="en-US" dirty="0"/>
              <a:t>Catheters, </a:t>
            </a:r>
            <a:r>
              <a:rPr lang="en-US" dirty="0" err="1"/>
              <a:t>etc</a:t>
            </a:r>
            <a:endParaRPr lang="en-US" dirty="0"/>
          </a:p>
          <a:p>
            <a:pPr marL="1118874" lvl="2" indent="-176665">
              <a:buFont typeface="Arial" panose="020B0604020202020204" pitchFamily="34" charset="0"/>
              <a:buChar char="•"/>
            </a:pPr>
            <a:r>
              <a:rPr lang="en-US" dirty="0"/>
              <a:t>Wound care supplies</a:t>
            </a:r>
          </a:p>
          <a:p>
            <a:pPr marL="1118874" lvl="2" indent="-176665">
              <a:buFont typeface="Arial" panose="020B0604020202020204" pitchFamily="34" charset="0"/>
              <a:buChar char="•"/>
            </a:pPr>
            <a:endParaRPr lang="en-US" dirty="0"/>
          </a:p>
          <a:p>
            <a:pPr marL="1118874" lvl="2" indent="-17666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15</a:t>
            </a:fld>
            <a:endParaRPr lang="en-US" dirty="0"/>
          </a:p>
        </p:txBody>
      </p:sp>
    </p:spTree>
    <p:extLst>
      <p:ext uri="{BB962C8B-B14F-4D97-AF65-F5344CB8AC3E}">
        <p14:creationId xmlns:p14="http://schemas.microsoft.com/office/powerpoint/2010/main" val="136576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16</a:t>
            </a:fld>
            <a:endParaRPr lang="en-US" dirty="0"/>
          </a:p>
        </p:txBody>
      </p:sp>
    </p:spTree>
    <p:extLst>
      <p:ext uri="{BB962C8B-B14F-4D97-AF65-F5344CB8AC3E}">
        <p14:creationId xmlns:p14="http://schemas.microsoft.com/office/powerpoint/2010/main" val="278802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This accounts for 98% of the type of care provided by a hospice care team. This occurs wherever the patient calls home.</a:t>
            </a:r>
          </a:p>
          <a:p>
            <a:endParaRPr lang="en-US" dirty="0"/>
          </a:p>
          <a:p>
            <a:r>
              <a:rPr lang="en-US" dirty="0"/>
              <a:t> All of the Care team conducts visits with the patient, medical equipment and supplies are utilized. In addition there may be lab tests or therapy services conducted. </a:t>
            </a:r>
          </a:p>
        </p:txBody>
      </p:sp>
      <p:sp>
        <p:nvSpPr>
          <p:cNvPr id="4" name="Slide Number Placeholder 3"/>
          <p:cNvSpPr>
            <a:spLocks noGrp="1"/>
          </p:cNvSpPr>
          <p:nvPr>
            <p:ph type="sldNum" sz="quarter" idx="5"/>
          </p:nvPr>
        </p:nvSpPr>
        <p:spPr/>
        <p:txBody>
          <a:bodyPr/>
          <a:lstStyle/>
          <a:p>
            <a:fld id="{970173FC-1A9F-4C2C-A4CA-18BCD2C04531}" type="slidenum">
              <a:rPr lang="en-US" smtClean="0"/>
              <a:t>17</a:t>
            </a:fld>
            <a:endParaRPr lang="en-US" dirty="0"/>
          </a:p>
        </p:txBody>
      </p:sp>
    </p:spTree>
    <p:extLst>
      <p:ext uri="{BB962C8B-B14F-4D97-AF65-F5344CB8AC3E}">
        <p14:creationId xmlns:p14="http://schemas.microsoft.com/office/powerpoint/2010/main" val="3561048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Must be provided at a person’s home, not in facility.</a:t>
            </a:r>
          </a:p>
        </p:txBody>
      </p:sp>
      <p:sp>
        <p:nvSpPr>
          <p:cNvPr id="4" name="Slide Number Placeholder 3"/>
          <p:cNvSpPr>
            <a:spLocks noGrp="1"/>
          </p:cNvSpPr>
          <p:nvPr>
            <p:ph type="sldNum" sz="quarter" idx="5"/>
          </p:nvPr>
        </p:nvSpPr>
        <p:spPr/>
        <p:txBody>
          <a:bodyPr/>
          <a:lstStyle/>
          <a:p>
            <a:fld id="{970173FC-1A9F-4C2C-A4CA-18BCD2C04531}" type="slidenum">
              <a:rPr lang="en-US" smtClean="0"/>
              <a:t>18</a:t>
            </a:fld>
            <a:endParaRPr lang="en-US" dirty="0"/>
          </a:p>
        </p:txBody>
      </p:sp>
    </p:spTree>
    <p:extLst>
      <p:ext uri="{BB962C8B-B14F-4D97-AF65-F5344CB8AC3E}">
        <p14:creationId xmlns:p14="http://schemas.microsoft.com/office/powerpoint/2010/main" val="119537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This general inpatient care is provided in a setting outside the home (most often a hospice unit, skilled nursing facility, or hospital).</a:t>
            </a:r>
          </a:p>
        </p:txBody>
      </p:sp>
      <p:sp>
        <p:nvSpPr>
          <p:cNvPr id="4" name="Slide Number Placeholder 3"/>
          <p:cNvSpPr>
            <a:spLocks noGrp="1"/>
          </p:cNvSpPr>
          <p:nvPr>
            <p:ph type="sldNum" sz="quarter" idx="5"/>
          </p:nvPr>
        </p:nvSpPr>
        <p:spPr/>
        <p:txBody>
          <a:bodyPr/>
          <a:lstStyle/>
          <a:p>
            <a:fld id="{970173FC-1A9F-4C2C-A4CA-18BCD2C04531}" type="slidenum">
              <a:rPr lang="en-US" smtClean="0"/>
              <a:t>19</a:t>
            </a:fld>
            <a:endParaRPr lang="en-US" dirty="0"/>
          </a:p>
        </p:txBody>
      </p:sp>
    </p:spTree>
    <p:extLst>
      <p:ext uri="{BB962C8B-B14F-4D97-AF65-F5344CB8AC3E}">
        <p14:creationId xmlns:p14="http://schemas.microsoft.com/office/powerpoint/2010/main" val="60322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mission at St. Croix Hospice is to deliver the highest quality hospice care.</a:t>
            </a:r>
          </a:p>
          <a:p>
            <a:endParaRPr lang="en-US" dirty="0"/>
          </a:p>
          <a:p>
            <a:r>
              <a:rPr lang="en-US" dirty="0"/>
              <a:t>Our values, or the way we work to achieve our mission include I CARE.  </a:t>
            </a:r>
          </a:p>
          <a:p>
            <a:endParaRPr lang="en-US" dirty="0"/>
          </a:p>
          <a:p>
            <a:r>
              <a:rPr lang="en-US" dirty="0"/>
              <a:t>We will work together with integrity and collaboration efforts. We’ll hold ourselves and </a:t>
            </a:r>
            <a:r>
              <a:rPr lang="en-US" u="sng" baseline="0" dirty="0"/>
              <a:t>each other </a:t>
            </a:r>
            <a:r>
              <a:rPr lang="en-US" dirty="0"/>
              <a:t>accountable for our actions, treat one another with respect while we strive for excellence in providing hospice care. </a:t>
            </a:r>
          </a:p>
        </p:txBody>
      </p:sp>
      <p:sp>
        <p:nvSpPr>
          <p:cNvPr id="4" name="Slide Number Placeholder 3"/>
          <p:cNvSpPr>
            <a:spLocks noGrp="1"/>
          </p:cNvSpPr>
          <p:nvPr>
            <p:ph type="sldNum" sz="quarter" idx="5"/>
          </p:nvPr>
        </p:nvSpPr>
        <p:spPr/>
        <p:txBody>
          <a:bodyPr/>
          <a:lstStyle/>
          <a:p>
            <a:fld id="{970173FC-1A9F-4C2C-A4CA-18BCD2C04531}" type="slidenum">
              <a:rPr lang="en-US" smtClean="0"/>
              <a:t>2</a:t>
            </a:fld>
            <a:endParaRPr lang="en-US" dirty="0"/>
          </a:p>
        </p:txBody>
      </p:sp>
    </p:spTree>
    <p:extLst>
      <p:ext uri="{BB962C8B-B14F-4D97-AF65-F5344CB8AC3E}">
        <p14:creationId xmlns:p14="http://schemas.microsoft.com/office/powerpoint/2010/main" val="2291561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Respite care may be provided more than once, but it provided on an occasional basis. This can be provided if a caregiver needs to </a:t>
            </a:r>
            <a:r>
              <a:rPr lang="en-US"/>
              <a:t>go out of town </a:t>
            </a:r>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20</a:t>
            </a:fld>
            <a:endParaRPr lang="en-US" dirty="0"/>
          </a:p>
        </p:txBody>
      </p:sp>
    </p:spTree>
    <p:extLst>
      <p:ext uri="{BB962C8B-B14F-4D97-AF65-F5344CB8AC3E}">
        <p14:creationId xmlns:p14="http://schemas.microsoft.com/office/powerpoint/2010/main" val="3907783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eaLnBrk="1" hangingPunct="1"/>
            <a:r>
              <a:rPr lang="en-US" altLang="en-US" sz="1400" dirty="0"/>
              <a:t>Patient</a:t>
            </a:r>
            <a:r>
              <a:rPr lang="ja-JP" altLang="en-US" sz="1400" dirty="0"/>
              <a:t>’</a:t>
            </a:r>
            <a:r>
              <a:rPr lang="en-US" altLang="ja-JP" sz="1400" dirty="0"/>
              <a:t>s Home</a:t>
            </a:r>
          </a:p>
          <a:p>
            <a:pPr lvl="1" eaLnBrk="1" hangingPunct="1"/>
            <a:r>
              <a:rPr lang="en-US" altLang="en-US" sz="1600" dirty="0"/>
              <a:t>House</a:t>
            </a:r>
          </a:p>
          <a:p>
            <a:pPr lvl="1" eaLnBrk="1" hangingPunct="1"/>
            <a:r>
              <a:rPr lang="en-US" altLang="en-US" sz="1600" dirty="0"/>
              <a:t>Apartment</a:t>
            </a:r>
          </a:p>
          <a:p>
            <a:pPr lvl="1" eaLnBrk="1" hangingPunct="1"/>
            <a:r>
              <a:rPr lang="en-US" altLang="en-US" sz="1600" dirty="0"/>
              <a:t>Condo</a:t>
            </a:r>
          </a:p>
          <a:p>
            <a:pPr lvl="1" eaLnBrk="1" hangingPunct="1"/>
            <a:r>
              <a:rPr lang="en-US" altLang="en-US" sz="1600" dirty="0"/>
              <a:t>Townhome</a:t>
            </a:r>
          </a:p>
          <a:p>
            <a:pPr lvl="1" eaLnBrk="1" hangingPunct="1"/>
            <a:endParaRPr lang="en-US" altLang="en-US" sz="1600" dirty="0"/>
          </a:p>
          <a:p>
            <a:pPr lvl="1" eaLnBrk="1" hangingPunct="1"/>
            <a:r>
              <a:rPr lang="en-US" altLang="en-US" sz="1600" dirty="0"/>
              <a:t>In addition – example of when people travel south for the winter, we can hand off hospice care to an agency down south, in an area we do not cover. Hospice care continues with that team and once the patient comes back north for the spring/summer we can provide the care again. This also shows that hospice care respects a person’s wishes, allowing them to do whatever they feel like doing – in this case travel – without interruption </a:t>
            </a:r>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21</a:t>
            </a:fld>
            <a:endParaRPr lang="en-US" dirty="0"/>
          </a:p>
        </p:txBody>
      </p:sp>
    </p:spTree>
    <p:extLst>
      <p:ext uri="{BB962C8B-B14F-4D97-AF65-F5344CB8AC3E}">
        <p14:creationId xmlns:p14="http://schemas.microsoft.com/office/powerpoint/2010/main" val="265986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Examples of illnesses and diseases that may make someone eligible for hospice at some point during their illness. Often times a patient will present with more than one illness or complication that make them eligible for care.</a:t>
            </a:r>
          </a:p>
          <a:p>
            <a:endParaRPr lang="en-US" dirty="0"/>
          </a:p>
          <a:p>
            <a:r>
              <a:rPr lang="en-US" dirty="0"/>
              <a:t>Our next education, Hospice 201, will go into the specific details of each, what makes people with these diagnoses appropriate for hospice care. </a:t>
            </a:r>
          </a:p>
        </p:txBody>
      </p:sp>
      <p:sp>
        <p:nvSpPr>
          <p:cNvPr id="4" name="Slide Number Placeholder 3"/>
          <p:cNvSpPr>
            <a:spLocks noGrp="1"/>
          </p:cNvSpPr>
          <p:nvPr>
            <p:ph type="sldNum" sz="quarter" idx="5"/>
          </p:nvPr>
        </p:nvSpPr>
        <p:spPr/>
        <p:txBody>
          <a:bodyPr/>
          <a:lstStyle/>
          <a:p>
            <a:fld id="{970173FC-1A9F-4C2C-A4CA-18BCD2C04531}" type="slidenum">
              <a:rPr lang="en-US" smtClean="0"/>
              <a:t>22</a:t>
            </a:fld>
            <a:endParaRPr lang="en-US" dirty="0"/>
          </a:p>
        </p:txBody>
      </p:sp>
    </p:spTree>
    <p:extLst>
      <p:ext uri="{BB962C8B-B14F-4D97-AF65-F5344CB8AC3E}">
        <p14:creationId xmlns:p14="http://schemas.microsoft.com/office/powerpoint/2010/main" val="2474283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This is our “Silent Transitions” Tool. It lists multiple symptoms and complications that may indicate someone’s health is declining, beginning their transition to becoming hospice appropriate. The more symptoms that are checked off the more likely this person is ready for hospice care. </a:t>
            </a:r>
          </a:p>
          <a:p>
            <a:endParaRPr lang="en-US" dirty="0"/>
          </a:p>
          <a:p>
            <a:r>
              <a:rPr lang="en-US" dirty="0"/>
              <a:t>Read some examples. . . . . Multiple hospitalizations in the past year, recent weight loss or gain, decrease in stamina to name a few. </a:t>
            </a:r>
          </a:p>
          <a:p>
            <a:endParaRPr lang="en-US" dirty="0"/>
          </a:p>
          <a:p>
            <a:r>
              <a:rPr lang="en-US" dirty="0"/>
              <a:t>This Silent Transitions tool is something SCH can provide if anyone is interested in looking at it or using it. </a:t>
            </a:r>
          </a:p>
        </p:txBody>
      </p:sp>
      <p:sp>
        <p:nvSpPr>
          <p:cNvPr id="4" name="Slide Number Placeholder 3"/>
          <p:cNvSpPr>
            <a:spLocks noGrp="1"/>
          </p:cNvSpPr>
          <p:nvPr>
            <p:ph type="sldNum" sz="quarter" idx="5"/>
          </p:nvPr>
        </p:nvSpPr>
        <p:spPr/>
        <p:txBody>
          <a:bodyPr/>
          <a:lstStyle/>
          <a:p>
            <a:fld id="{970173FC-1A9F-4C2C-A4CA-18BCD2C04531}" type="slidenum">
              <a:rPr lang="en-US" smtClean="0"/>
              <a:t>23</a:t>
            </a:fld>
            <a:endParaRPr lang="en-US" dirty="0"/>
          </a:p>
        </p:txBody>
      </p:sp>
    </p:spTree>
    <p:extLst>
      <p:ext uri="{BB962C8B-B14F-4D97-AF65-F5344CB8AC3E}">
        <p14:creationId xmlns:p14="http://schemas.microsoft.com/office/powerpoint/2010/main" val="446928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 SCH hospice provides 13 months of grief and bereavement support for families. That’s not something the facility is able to provide. </a:t>
            </a:r>
          </a:p>
          <a:p>
            <a:endParaRPr lang="en-US" dirty="0"/>
          </a:p>
          <a:p>
            <a:r>
              <a:rPr lang="en-US" b="1" dirty="0"/>
              <a:t>Myth: Only a physician can request a referral for hospice care.</a:t>
            </a:r>
          </a:p>
          <a:p>
            <a:r>
              <a:rPr lang="en-US" dirty="0"/>
              <a:t>Fact: Anyone can make a hospice referral including: a family member, caregiver, clergy, nurse or the patient themselves.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24</a:t>
            </a:fld>
            <a:endParaRPr lang="en-US" dirty="0"/>
          </a:p>
        </p:txBody>
      </p:sp>
    </p:spTree>
    <p:extLst>
      <p:ext uri="{BB962C8B-B14F-4D97-AF65-F5344CB8AC3E}">
        <p14:creationId xmlns:p14="http://schemas.microsoft.com/office/powerpoint/2010/main" val="523598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Hospice neither prolongs or hastens death.</a:t>
            </a:r>
          </a:p>
          <a:p>
            <a:endParaRPr lang="en-US" dirty="0"/>
          </a:p>
          <a:p>
            <a:r>
              <a:rPr lang="en-US" b="1" dirty="0"/>
              <a:t>Myth: Hospice Care is available for patients with only days or weeks to live.</a:t>
            </a:r>
          </a:p>
          <a:p>
            <a:r>
              <a:rPr lang="en-US" dirty="0"/>
              <a:t>Fact: Anyone with a life expectancy of six months or less may begin hospice care. Patients who live longer than six months may continue to be eligible. </a:t>
            </a:r>
          </a:p>
          <a:p>
            <a:r>
              <a:rPr lang="en-US" b="0" i="0" dirty="0">
                <a:solidFill>
                  <a:srgbClr val="4A4A4A"/>
                </a:solidFill>
                <a:effectLst/>
                <a:latin typeface="Cambria" panose="02040503050406030204" pitchFamily="18" charset="0"/>
              </a:rPr>
              <a:t>While hospice certainly helps patients and families during a medical crisis, the fullest benefit occurs when pain and symptoms are managed and patients have time to make personal and spiritual connections.  </a:t>
            </a:r>
          </a:p>
          <a:p>
            <a:endParaRPr lang="en-US" b="0" i="0" dirty="0">
              <a:solidFill>
                <a:srgbClr val="4A4A4A"/>
              </a:solidFill>
              <a:effectLst/>
              <a:latin typeface="Cambria" panose="02040503050406030204" pitchFamily="18" charset="0"/>
            </a:endParaRPr>
          </a:p>
          <a:p>
            <a:pPr algn="l"/>
            <a:r>
              <a:rPr lang="en-US" b="1" i="0" dirty="0">
                <a:solidFill>
                  <a:srgbClr val="4A4A4A"/>
                </a:solidFill>
                <a:effectLst/>
                <a:latin typeface="Cambria" panose="02040503050406030204" pitchFamily="18" charset="0"/>
              </a:rPr>
              <a:t>Myth: Once you decide on hospice, you can’t go back.</a:t>
            </a:r>
            <a:endParaRPr lang="en-US" b="0" i="0" dirty="0">
              <a:solidFill>
                <a:srgbClr val="4A4A4A"/>
              </a:solidFill>
              <a:effectLst/>
              <a:latin typeface="Cambria" panose="02040503050406030204" pitchFamily="18" charset="0"/>
            </a:endParaRPr>
          </a:p>
          <a:p>
            <a:pPr algn="l"/>
            <a:r>
              <a:rPr lang="en-US" b="1" i="0" dirty="0">
                <a:solidFill>
                  <a:srgbClr val="4A4A4A"/>
                </a:solidFill>
                <a:effectLst/>
                <a:latin typeface="Cambria" panose="02040503050406030204" pitchFamily="18" charset="0"/>
              </a:rPr>
              <a:t>Fact:</a:t>
            </a:r>
            <a:r>
              <a:rPr lang="en-US" b="0" i="0" dirty="0">
                <a:solidFill>
                  <a:srgbClr val="4A4A4A"/>
                </a:solidFill>
                <a:effectLst/>
                <a:latin typeface="Cambria" panose="02040503050406030204" pitchFamily="18" charset="0"/>
              </a:rPr>
              <a:t> Patients can revoke hospice participation at any time. Their medical condition may improve or they may decide to pursue curative treatment again. Patients can reapply for care at a later time.</a:t>
            </a:r>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25</a:t>
            </a:fld>
            <a:endParaRPr lang="en-US" dirty="0"/>
          </a:p>
        </p:txBody>
      </p:sp>
    </p:spTree>
    <p:extLst>
      <p:ext uri="{BB962C8B-B14F-4D97-AF65-F5344CB8AC3E}">
        <p14:creationId xmlns:p14="http://schemas.microsoft.com/office/powerpoint/2010/main" val="3325044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covers virtually all costs associated with hospice care. While there may be a deductible with some private insurances, often times when someone reaches the point of needing hospice care, the deductibles have already been met  - hospital stays, tests, etc.</a:t>
            </a:r>
          </a:p>
          <a:p>
            <a:endParaRPr lang="en-US" dirty="0"/>
          </a:p>
          <a:p>
            <a:endParaRPr lang="en-US" dirty="0"/>
          </a:p>
          <a:p>
            <a:r>
              <a:rPr lang="en-US" b="1" dirty="0"/>
              <a:t>Myth: You cannot see your primary doctor after you begin hospice.</a:t>
            </a:r>
          </a:p>
          <a:p>
            <a:r>
              <a:rPr lang="en-US" dirty="0"/>
              <a:t>Fact: You may continue to see your primary doctor for as long as you would like; hospice works in partnership with PC physicians. </a:t>
            </a:r>
          </a:p>
          <a:p>
            <a:endParaRPr lang="en-US" dirty="0"/>
          </a:p>
          <a:p>
            <a:r>
              <a:rPr lang="en-US" b="1" dirty="0"/>
              <a:t>And finally - Myth: Hospice means giving up hope.</a:t>
            </a:r>
          </a:p>
          <a:p>
            <a:r>
              <a:rPr lang="en-US" dirty="0"/>
              <a:t>Fact: Hospice does not mean giving up hope. It redefines hope for patients and their families by focusing on maximizing  the quality of life, based on the patient’s preferences.  Allowing them to make the most of the time they have, living life as fully as possible.</a:t>
            </a:r>
          </a:p>
          <a:p>
            <a:endParaRPr lang="en-US" dirty="0"/>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26</a:t>
            </a:fld>
            <a:endParaRPr lang="en-US" dirty="0"/>
          </a:p>
        </p:txBody>
      </p:sp>
    </p:spTree>
    <p:extLst>
      <p:ext uri="{BB962C8B-B14F-4D97-AF65-F5344CB8AC3E}">
        <p14:creationId xmlns:p14="http://schemas.microsoft.com/office/powerpoint/2010/main" val="2986331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Medicare.gov is also helpful. </a:t>
            </a:r>
          </a:p>
          <a:p>
            <a:endParaRPr lang="en-US" dirty="0"/>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27</a:t>
            </a:fld>
            <a:endParaRPr lang="en-US" dirty="0"/>
          </a:p>
        </p:txBody>
      </p:sp>
    </p:spTree>
    <p:extLst>
      <p:ext uri="{BB962C8B-B14F-4D97-AF65-F5344CB8AC3E}">
        <p14:creationId xmlns:p14="http://schemas.microsoft.com/office/powerpoint/2010/main" val="3370059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&amp; A – Janessa or someone will do this</a:t>
            </a:r>
          </a:p>
          <a:p>
            <a:endParaRPr lang="en-US" dirty="0"/>
          </a:p>
          <a:p>
            <a:pPr defTabSz="924641">
              <a:defRPr/>
            </a:pPr>
            <a:r>
              <a:rPr lang="en-US" dirty="0"/>
              <a:t>Thank you for your time and attention today. Our next virtual education is scheduled for February 24 @ 3 pm. The topic is “Hospice 201: Hospice Indicators”. This will be a more in-depth look at different illness, their symptoms and the requirements for each that enable someone to be eligible or appropriate for hospice care. </a:t>
            </a:r>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28</a:t>
            </a:fld>
            <a:endParaRPr lang="en-US" dirty="0"/>
          </a:p>
        </p:txBody>
      </p:sp>
    </p:spTree>
    <p:extLst>
      <p:ext uri="{BB962C8B-B14F-4D97-AF65-F5344CB8AC3E}">
        <p14:creationId xmlns:p14="http://schemas.microsoft.com/office/powerpoint/2010/main" val="343506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of today’s learning opportunity – little hx of hospice, cover the benefits of hospice and where care takes place.</a:t>
            </a:r>
          </a:p>
          <a:p>
            <a:endParaRPr lang="en-US" dirty="0"/>
          </a:p>
          <a:p>
            <a:r>
              <a:rPr lang="en-US" dirty="0"/>
              <a:t>Also talk about the Care Team – who they are and responsibilities, what makes a person eligible for hospice care, and lastly, but </a:t>
            </a:r>
            <a:r>
              <a:rPr lang="en-US" u="sng" dirty="0"/>
              <a:t>importantly </a:t>
            </a:r>
          </a:p>
          <a:p>
            <a:r>
              <a:rPr lang="en-US" dirty="0"/>
              <a:t>discuss some prevailing or popular hospice myths, providing the correct information pertaining to hospice care. </a:t>
            </a:r>
          </a:p>
        </p:txBody>
      </p:sp>
      <p:sp>
        <p:nvSpPr>
          <p:cNvPr id="4" name="Slide Number Placeholder 3"/>
          <p:cNvSpPr>
            <a:spLocks noGrp="1"/>
          </p:cNvSpPr>
          <p:nvPr>
            <p:ph type="sldNum" sz="quarter" idx="5"/>
          </p:nvPr>
        </p:nvSpPr>
        <p:spPr/>
        <p:txBody>
          <a:bodyPr/>
          <a:lstStyle/>
          <a:p>
            <a:fld id="{970173FC-1A9F-4C2C-A4CA-18BCD2C04531}" type="slidenum">
              <a:rPr lang="en-US" smtClean="0"/>
              <a:t>3</a:t>
            </a:fld>
            <a:endParaRPr lang="en-US" dirty="0"/>
          </a:p>
        </p:txBody>
      </p:sp>
    </p:spTree>
    <p:extLst>
      <p:ext uri="{BB962C8B-B14F-4D97-AF65-F5344CB8AC3E}">
        <p14:creationId xmlns:p14="http://schemas.microsoft.com/office/powerpoint/2010/main" val="415305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Dame Cicely Saunders- Contemporary Hospice Movement</a:t>
            </a:r>
          </a:p>
          <a:p>
            <a:pPr marL="176665" indent="-176665">
              <a:buFont typeface="Arial" panose="020B0604020202020204" pitchFamily="34" charset="0"/>
              <a:buChar char="•"/>
            </a:pPr>
            <a:r>
              <a:rPr lang="en-US" altLang="en-US" dirty="0"/>
              <a:t>Trained as a nurse, medical social worker and finally as a physician </a:t>
            </a:r>
          </a:p>
          <a:p>
            <a:pPr marL="176665" indent="-176665">
              <a:buFont typeface="Arial" panose="020B0604020202020204" pitchFamily="34" charset="0"/>
              <a:buChar char="•"/>
            </a:pPr>
            <a:r>
              <a:rPr lang="en-US" altLang="en-US" dirty="0"/>
              <a:t>Founded St Christopher's Hospice, London in </a:t>
            </a:r>
            <a:r>
              <a:rPr lang="en-US" altLang="en-US" b="1" dirty="0"/>
              <a:t>1967</a:t>
            </a:r>
            <a:r>
              <a:rPr lang="en-US" altLang="en-US" dirty="0"/>
              <a:t>.</a:t>
            </a:r>
          </a:p>
          <a:p>
            <a:pPr marL="176665" indent="-176665">
              <a:buFont typeface="Arial" panose="020B0604020202020204" pitchFamily="34" charset="0"/>
              <a:buChar char="•"/>
            </a:pPr>
            <a:r>
              <a:rPr lang="en-US" altLang="en-US" dirty="0"/>
              <a:t>Revolutionized the way society cares for the ill, dying and bereaved</a:t>
            </a:r>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4</a:t>
            </a:fld>
            <a:endParaRPr lang="en-US" dirty="0"/>
          </a:p>
        </p:txBody>
      </p:sp>
    </p:spTree>
    <p:extLst>
      <p:ext uri="{BB962C8B-B14F-4D97-AF65-F5344CB8AC3E}">
        <p14:creationId xmlns:p14="http://schemas.microsoft.com/office/powerpoint/2010/main" val="322034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eaLnBrk="1" hangingPunct="1"/>
            <a:r>
              <a:rPr lang="en-US" altLang="en-US" b="1" dirty="0"/>
              <a:t>Hospice, Inc.-Connecticut: </a:t>
            </a:r>
            <a:r>
              <a:rPr lang="en-US" altLang="en-US" dirty="0"/>
              <a:t>First Hospice in the U.S. 1974</a:t>
            </a:r>
          </a:p>
          <a:p>
            <a:pPr eaLnBrk="1" hangingPunct="1"/>
            <a:endParaRPr lang="en-US" altLang="en-US" b="1" dirty="0"/>
          </a:p>
          <a:p>
            <a:pPr eaLnBrk="1" hangingPunct="1"/>
            <a:r>
              <a:rPr lang="en-US" altLang="en-US" b="1" dirty="0"/>
              <a:t>The Hospice Medicare Benefit: </a:t>
            </a:r>
            <a:r>
              <a:rPr lang="en-US" altLang="en-US" dirty="0"/>
              <a:t>Enacted in 1982, but it took until 1993 for hospice to become more of a </a:t>
            </a:r>
            <a:r>
              <a:rPr lang="en-US" altLang="en-US" u="sng" dirty="0"/>
              <a:t>mainstream</a:t>
            </a:r>
            <a:r>
              <a:rPr lang="en-US" altLang="en-US" dirty="0"/>
              <a:t> health care choice. That’s because hospice was introduced as a nationally. . . . </a:t>
            </a:r>
          </a:p>
          <a:p>
            <a:pPr eaLnBrk="1" hangingPunct="1"/>
            <a:endParaRPr lang="en-US" altLang="en-US" dirty="0"/>
          </a:p>
          <a:p>
            <a:pPr eaLnBrk="1" hangingPunct="1"/>
            <a:r>
              <a:rPr lang="en-US" altLang="en-US" b="1" dirty="0"/>
              <a:t>National Hospice and Palliative Care Organization- 2020 edition reported:</a:t>
            </a:r>
          </a:p>
          <a:p>
            <a:pPr marL="176665" indent="-176665">
              <a:buFont typeface="Arial" panose="020B0604020202020204" pitchFamily="34" charset="0"/>
              <a:buChar char="•"/>
            </a:pPr>
            <a:r>
              <a:rPr lang="en-US" altLang="en-US" dirty="0"/>
              <a:t>In 2018, more than 1.55M patients received hospice care in the U.S. </a:t>
            </a:r>
          </a:p>
          <a:p>
            <a:pPr marL="176665" indent="-176665">
              <a:buFont typeface="Arial" panose="020B0604020202020204" pitchFamily="34" charset="0"/>
              <a:buChar char="•"/>
            </a:pPr>
            <a:r>
              <a:rPr lang="en-US" altLang="en-US" dirty="0"/>
              <a:t>In 2018, there were more than 4600 hospice providers in the U.S., most are freestanding independent entities, a much smaller portion are part of a hospital system or home health agency. </a:t>
            </a:r>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5</a:t>
            </a:fld>
            <a:endParaRPr lang="en-US" dirty="0"/>
          </a:p>
        </p:txBody>
      </p:sp>
    </p:spTree>
    <p:extLst>
      <p:ext uri="{BB962C8B-B14F-4D97-AF65-F5344CB8AC3E}">
        <p14:creationId xmlns:p14="http://schemas.microsoft.com/office/powerpoint/2010/main" val="349849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hospice care is considered the model for quality compassionate care for people facing a life-limiting illness. It provides expert medical care, pain and symptom management and emotional and spiritual support tailored to meet a patient’s wishes and needs. </a:t>
            </a:r>
            <a:r>
              <a:rPr lang="en-US" u="sng" dirty="0"/>
              <a:t>Hospice care is focused on comfort care while maintaining quality of life. </a:t>
            </a:r>
          </a:p>
          <a:p>
            <a:endParaRPr lang="en-US" dirty="0"/>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6</a:t>
            </a:fld>
            <a:endParaRPr lang="en-US" dirty="0"/>
          </a:p>
        </p:txBody>
      </p:sp>
    </p:spTree>
    <p:extLst>
      <p:ext uri="{BB962C8B-B14F-4D97-AF65-F5344CB8AC3E}">
        <p14:creationId xmlns:p14="http://schemas.microsoft.com/office/powerpoint/2010/main" val="337766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Hospice care is covered by Medicare, Medicaid, VA benefits and most private insurers.</a:t>
            </a:r>
          </a:p>
          <a:p>
            <a:r>
              <a:rPr lang="en-US" b="0" i="0" dirty="0">
                <a:solidFill>
                  <a:srgbClr val="4A4A4A"/>
                </a:solidFill>
                <a:effectLst/>
                <a:latin typeface="Cambria" panose="02040503050406030204" pitchFamily="18" charset="0"/>
              </a:rPr>
              <a:t>It is a fully funded Medicare/Medicaid benefit, which covers all services related to the terminal illness. There are no co-pays or out-of-pocket costs.</a:t>
            </a:r>
          </a:p>
          <a:p>
            <a:r>
              <a:rPr lang="en-US" b="0" i="0" dirty="0">
                <a:solidFill>
                  <a:srgbClr val="4A4A4A"/>
                </a:solidFill>
                <a:effectLst/>
                <a:latin typeface="Cambria" panose="02040503050406030204" pitchFamily="18" charset="0"/>
              </a:rPr>
              <a:t>For patients with private insurance, there may be some deductible and out of pocket costs that need to be met. </a:t>
            </a:r>
          </a:p>
          <a:p>
            <a:endParaRPr lang="en-US" dirty="0"/>
          </a:p>
          <a:p>
            <a:r>
              <a:rPr lang="en-US" dirty="0"/>
              <a:t>Hospice care is meant for anyone with a life-limiting illness (terminal illness), that if left to run its normal course, the person’s prognosis is 6 months or less. However, this does not mean there is a 6-month limit to hospice care services. </a:t>
            </a:r>
          </a:p>
          <a:p>
            <a:endParaRPr lang="en-US" dirty="0"/>
          </a:p>
          <a:p>
            <a:r>
              <a:rPr lang="en-US" b="0" i="0" dirty="0">
                <a:solidFill>
                  <a:srgbClr val="323232"/>
                </a:solidFill>
                <a:effectLst/>
                <a:latin typeface="Muli"/>
              </a:rPr>
              <a:t>After the initial certification period (2-90 day periods), each beneficiary receives an unlimited number of additional 60-day periods. People can live for years on the hospice benefit as long as their physician or hospice medical director still believes that they have a life expectancy of six months or less.</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7</a:t>
            </a:fld>
            <a:endParaRPr lang="en-US" dirty="0"/>
          </a:p>
        </p:txBody>
      </p:sp>
    </p:spTree>
    <p:extLst>
      <p:ext uri="{BB962C8B-B14F-4D97-AF65-F5344CB8AC3E}">
        <p14:creationId xmlns:p14="http://schemas.microsoft.com/office/powerpoint/2010/main" val="419969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eaLnBrk="1" hangingPunct="1">
              <a:lnSpc>
                <a:spcPct val="90000"/>
              </a:lnSpc>
              <a:defRPr/>
            </a:pPr>
            <a:r>
              <a:rPr lang="en-US" altLang="en-US" b="1" dirty="0"/>
              <a:t>Physical Care Management – overseen by hospice Medical Directors and nursing team.</a:t>
            </a:r>
          </a:p>
          <a:p>
            <a:pPr marL="647769" lvl="1" indent="-176665">
              <a:lnSpc>
                <a:spcPct val="90000"/>
              </a:lnSpc>
              <a:buFont typeface="Arial" panose="020B0604020202020204" pitchFamily="34" charset="0"/>
              <a:buChar char="•"/>
              <a:defRPr/>
            </a:pPr>
            <a:r>
              <a:rPr lang="en-US" altLang="en-US" dirty="0"/>
              <a:t>Experts in pain and symptom management that is associated with EOL</a:t>
            </a:r>
          </a:p>
          <a:p>
            <a:pPr marL="647769" lvl="1" indent="-176665">
              <a:lnSpc>
                <a:spcPct val="90000"/>
              </a:lnSpc>
              <a:buFont typeface="Arial" panose="020B0604020202020204" pitchFamily="34" charset="0"/>
              <a:buChar char="•"/>
              <a:defRPr/>
            </a:pPr>
            <a:r>
              <a:rPr lang="en-US" altLang="en-US" dirty="0"/>
              <a:t>Hospice provides all medications, supplies and medical equipment related to terminal illness</a:t>
            </a:r>
          </a:p>
          <a:p>
            <a:pPr marL="647769" lvl="1" indent="-176665">
              <a:lnSpc>
                <a:spcPct val="90000"/>
              </a:lnSpc>
              <a:buFont typeface="Arial" panose="020B0604020202020204" pitchFamily="34" charset="0"/>
              <a:buChar char="•"/>
              <a:defRPr/>
            </a:pPr>
            <a:r>
              <a:rPr lang="en-US" altLang="en-US" dirty="0"/>
              <a:t>Registered nurse and hospice aide visits are scheduled during the week; not only to provide cares but also to educate the patient, family and caregivers about the care plan. </a:t>
            </a:r>
          </a:p>
          <a:p>
            <a:pPr marL="647769" lvl="1" indent="-176665">
              <a:lnSpc>
                <a:spcPct val="90000"/>
              </a:lnSpc>
              <a:buFont typeface="Arial" panose="020B0604020202020204" pitchFamily="34" charset="0"/>
              <a:buChar char="•"/>
              <a:defRPr/>
            </a:pPr>
            <a:r>
              <a:rPr lang="en-US" altLang="en-US" dirty="0"/>
              <a:t>In addition RNs are on call 24/7/365 to answer questions or provide urgent care when needed.</a:t>
            </a:r>
          </a:p>
          <a:p>
            <a:pPr marL="647769" lvl="1" indent="-176665">
              <a:lnSpc>
                <a:spcPct val="90000"/>
              </a:lnSpc>
              <a:buFont typeface="Arial" panose="020B0604020202020204" pitchFamily="34" charset="0"/>
              <a:buChar char="•"/>
              <a:defRPr/>
            </a:pPr>
            <a:r>
              <a:rPr lang="en-US" altLang="en-US" dirty="0"/>
              <a:t>Dietician may also help with a patient’s end-of-life nutrition needs to provide education to caregivers about nutritional changes in someone reaching EOL</a:t>
            </a:r>
          </a:p>
          <a:p>
            <a:pPr eaLnBrk="1" hangingPunct="1">
              <a:lnSpc>
                <a:spcPct val="90000"/>
              </a:lnSpc>
              <a:defRPr/>
            </a:pPr>
            <a:r>
              <a:rPr lang="en-US" altLang="en-US" b="1" dirty="0"/>
              <a:t>Psychosocial Care Management – responsibility of the Social Worker</a:t>
            </a:r>
          </a:p>
          <a:p>
            <a:pPr marL="647769" lvl="1" indent="-176665">
              <a:buFont typeface="Arial" panose="020B0604020202020204" pitchFamily="34" charset="0"/>
              <a:buChar char="•"/>
            </a:pPr>
            <a:r>
              <a:rPr lang="en-US" b="0" i="0" dirty="0">
                <a:solidFill>
                  <a:srgbClr val="333333"/>
                </a:solidFill>
                <a:effectLst/>
                <a:latin typeface="Arial" panose="020B0604020202020204" pitchFamily="34" charset="0"/>
              </a:rPr>
              <a:t>Some of the responsibilities include: conducting </a:t>
            </a:r>
            <a:r>
              <a:rPr lang="en-US" b="0" i="0" u="sng" dirty="0">
                <a:solidFill>
                  <a:srgbClr val="333333"/>
                </a:solidFill>
                <a:effectLst/>
                <a:latin typeface="Arial" panose="020B0604020202020204" pitchFamily="34" charset="0"/>
              </a:rPr>
              <a:t>psychosocial assessments</a:t>
            </a:r>
            <a:r>
              <a:rPr lang="en-US" b="0" i="0" dirty="0">
                <a:solidFill>
                  <a:srgbClr val="333333"/>
                </a:solidFill>
                <a:effectLst/>
                <a:latin typeface="Arial" panose="020B0604020202020204" pitchFamily="34" charset="0"/>
              </a:rPr>
              <a:t>, assisting in EOL planning completion, and educating patients and families on the available resources and support systems. </a:t>
            </a:r>
          </a:p>
          <a:p>
            <a:pPr marL="647769" lvl="1" indent="-176665">
              <a:buFont typeface="Arial" panose="020B0604020202020204" pitchFamily="34" charset="0"/>
              <a:buChar char="•"/>
            </a:pPr>
            <a:r>
              <a:rPr lang="en-US" b="0" i="0" dirty="0">
                <a:solidFill>
                  <a:srgbClr val="333333"/>
                </a:solidFill>
                <a:effectLst/>
                <a:latin typeface="Arial" panose="020B0604020202020204" pitchFamily="34" charset="0"/>
              </a:rPr>
              <a:t>psychosocial assessments of patients and their families is important to determine their psychological, emotional, spiritual, and social needs. This information is vital to the care team so they may develop an effective and compassionate care plan. </a:t>
            </a:r>
          </a:p>
          <a:p>
            <a:pPr eaLnBrk="1" hangingPunct="1">
              <a:lnSpc>
                <a:spcPct val="90000"/>
              </a:lnSpc>
              <a:defRPr/>
            </a:pPr>
            <a:r>
              <a:rPr lang="en-US" altLang="en-US" b="1" dirty="0"/>
              <a:t>Spiritual Care Management – managed by hospice chaplain</a:t>
            </a:r>
          </a:p>
          <a:p>
            <a:pPr marL="647769" lvl="1" indent="-176665">
              <a:lnSpc>
                <a:spcPct val="90000"/>
              </a:lnSpc>
              <a:buFont typeface="Arial" panose="020B0604020202020204" pitchFamily="34" charset="0"/>
              <a:buChar char="•"/>
              <a:defRPr/>
            </a:pPr>
            <a:r>
              <a:rPr lang="en-US" altLang="en-US" dirty="0"/>
              <a:t>Hospice chaplain’s main responsibility is to provide non-denominational emotional and spiritual support to patients, their families and caregivers. They are </a:t>
            </a:r>
            <a:r>
              <a:rPr lang="en-US" b="0" i="0" dirty="0">
                <a:solidFill>
                  <a:srgbClr val="555555"/>
                </a:solidFill>
                <a:effectLst/>
                <a:latin typeface="Open Sans"/>
              </a:rPr>
              <a:t>trained to support a patient’s medical care from a spiritual and emotional perspective. </a:t>
            </a:r>
          </a:p>
          <a:p>
            <a:pPr marL="647769" lvl="1" indent="-176665">
              <a:lnSpc>
                <a:spcPct val="90000"/>
              </a:lnSpc>
              <a:buFont typeface="Arial" panose="020B0604020202020204" pitchFamily="34" charset="0"/>
              <a:buChar char="•"/>
              <a:defRPr/>
            </a:pPr>
            <a:r>
              <a:rPr lang="en-US" b="0" i="0" dirty="0">
                <a:solidFill>
                  <a:srgbClr val="555555"/>
                </a:solidFill>
                <a:effectLst/>
                <a:latin typeface="Open Sans"/>
              </a:rPr>
              <a:t>They may act as liaisons between members of the community clergy and hospice patients. </a:t>
            </a:r>
          </a:p>
          <a:p>
            <a:pPr marL="647769" lvl="1" indent="-176665">
              <a:lnSpc>
                <a:spcPct val="90000"/>
              </a:lnSpc>
              <a:buFont typeface="Arial" panose="020B0604020202020204" pitchFamily="34" charset="0"/>
              <a:buChar char="•"/>
              <a:defRPr/>
            </a:pPr>
            <a:r>
              <a:rPr lang="en-US" b="0" i="0" dirty="0">
                <a:solidFill>
                  <a:srgbClr val="555555"/>
                </a:solidFill>
                <a:effectLst/>
                <a:latin typeface="Open Sans"/>
              </a:rPr>
              <a:t>Additionally, chaplains provide bereavement services, including phone calls, visits, and memorial services, to family members upon the death of a patient.</a:t>
            </a:r>
            <a:endParaRPr lang="en-US" altLang="en-US" dirty="0"/>
          </a:p>
          <a:p>
            <a:pPr marL="647769" lvl="1" indent="-176665">
              <a:lnSpc>
                <a:spcPct val="90000"/>
              </a:lnSpc>
              <a:buFont typeface="Arial" panose="020B0604020202020204" pitchFamily="34" charset="0"/>
              <a:buChar char="•"/>
              <a:defRPr/>
            </a:pPr>
            <a:endParaRPr lang="en-US" altLang="en-US" dirty="0"/>
          </a:p>
          <a:p>
            <a:pPr eaLnBrk="1" hangingPunct="1">
              <a:lnSpc>
                <a:spcPct val="90000"/>
              </a:lnSpc>
              <a:defRPr/>
            </a:pPr>
            <a:r>
              <a:rPr lang="en-US" altLang="en-US" b="1" dirty="0"/>
              <a:t>Alternative Therapies - </a:t>
            </a:r>
            <a:r>
              <a:rPr lang="en-US" altLang="en-US" b="1" dirty="0" err="1"/>
              <a:t>preCOVID</a:t>
            </a:r>
            <a:endParaRPr lang="en-US" altLang="en-US" b="1" dirty="0"/>
          </a:p>
          <a:p>
            <a:pPr marL="647769" lvl="1" indent="-176665">
              <a:lnSpc>
                <a:spcPct val="90000"/>
              </a:lnSpc>
              <a:buFont typeface="Arial" panose="020B0604020202020204" pitchFamily="34" charset="0"/>
              <a:buChar char="•"/>
              <a:defRPr/>
            </a:pPr>
            <a:r>
              <a:rPr lang="en-US" altLang="en-US" dirty="0"/>
              <a:t>Music therapy – provide peace, relaxation and joy</a:t>
            </a:r>
          </a:p>
          <a:p>
            <a:pPr marL="647769" lvl="1" indent="-176665">
              <a:lnSpc>
                <a:spcPct val="90000"/>
              </a:lnSpc>
              <a:buFont typeface="Arial" panose="020B0604020202020204" pitchFamily="34" charset="0"/>
              <a:buChar char="•"/>
              <a:defRPr/>
            </a:pPr>
            <a:r>
              <a:rPr lang="en-US" altLang="en-US" dirty="0"/>
              <a:t>Massage therapy – provide relaxation, pain relief and compassionate touch</a:t>
            </a:r>
          </a:p>
          <a:p>
            <a:pPr eaLnBrk="1" hangingPunct="1">
              <a:lnSpc>
                <a:spcPct val="90000"/>
              </a:lnSpc>
              <a:defRPr/>
            </a:pPr>
            <a:r>
              <a:rPr lang="en-US" altLang="en-US" b="1" dirty="0"/>
              <a:t>Volunteer Services  - </a:t>
            </a:r>
            <a:r>
              <a:rPr lang="en-US" altLang="en-US" b="1" dirty="0" err="1"/>
              <a:t>preCOVID</a:t>
            </a:r>
            <a:endParaRPr lang="en-US" altLang="en-US" b="1" dirty="0"/>
          </a:p>
          <a:p>
            <a:pPr marL="647769" lvl="1" indent="-176665">
              <a:lnSpc>
                <a:spcPct val="90000"/>
              </a:lnSpc>
              <a:buFont typeface="Arial" panose="020B0604020202020204" pitchFamily="34" charset="0"/>
              <a:buChar char="•"/>
              <a:defRPr/>
            </a:pPr>
            <a:r>
              <a:rPr lang="en-US" altLang="en-US" dirty="0"/>
              <a:t>Medicare requires volunteer hours to equal at least 5% of a hospice providers total patient care hours</a:t>
            </a:r>
          </a:p>
          <a:p>
            <a:pPr marL="647769" lvl="1" indent="-176665">
              <a:lnSpc>
                <a:spcPct val="90000"/>
              </a:lnSpc>
              <a:buFont typeface="Arial" panose="020B0604020202020204" pitchFamily="34" charset="0"/>
              <a:buChar char="•"/>
              <a:defRPr/>
            </a:pPr>
            <a:r>
              <a:rPr lang="en-US" altLang="en-US" dirty="0"/>
              <a:t>Companionship, EOL Vigils, Pet Therapy (at SCH we believe no one should die alone, dedicated volunteers to assist with vigils)</a:t>
            </a:r>
          </a:p>
          <a:p>
            <a:pPr eaLnBrk="1" hangingPunct="1">
              <a:lnSpc>
                <a:spcPct val="90000"/>
              </a:lnSpc>
              <a:defRPr/>
            </a:pPr>
            <a:r>
              <a:rPr lang="en-US" altLang="en-US" b="1" dirty="0"/>
              <a:t>Grief and Bereavement Support</a:t>
            </a:r>
          </a:p>
          <a:p>
            <a:pPr marL="647769" lvl="1" indent="-176665">
              <a:lnSpc>
                <a:spcPct val="90000"/>
              </a:lnSpc>
              <a:buFont typeface="Arial" panose="020B0604020202020204" pitchFamily="34" charset="0"/>
              <a:buChar char="•"/>
              <a:defRPr/>
            </a:pPr>
            <a:r>
              <a:rPr lang="en-US" altLang="en-US" dirty="0"/>
              <a:t>Anticipatory grief counseling can be provided by the Social Worker and/or Chaplain while patient is still living</a:t>
            </a:r>
          </a:p>
          <a:p>
            <a:pPr marL="647769" lvl="1" indent="-176665">
              <a:lnSpc>
                <a:spcPct val="90000"/>
              </a:lnSpc>
              <a:buFont typeface="Arial" panose="020B0604020202020204" pitchFamily="34" charset="0"/>
              <a:buChar char="•"/>
              <a:defRPr/>
            </a:pPr>
            <a:r>
              <a:rPr lang="en-US" altLang="en-US" dirty="0"/>
              <a:t>After the patient’s death, our team can help navigate available community resources needed during time of grief</a:t>
            </a:r>
          </a:p>
          <a:p>
            <a:pPr marL="647769" lvl="1" indent="-176665">
              <a:lnSpc>
                <a:spcPct val="90000"/>
              </a:lnSpc>
              <a:buFont typeface="Arial" panose="020B0604020202020204" pitchFamily="34" charset="0"/>
              <a:buChar char="•"/>
              <a:defRPr/>
            </a:pPr>
            <a:r>
              <a:rPr lang="en-US" altLang="en-US" dirty="0"/>
              <a:t>SCH provides bereavement services 13 months after the patient passes – 13 months includes A LOT of “firsts” and anniversaries without a loved one. People grieve differently and at different rates. We don’t want anyone to be without the support they need during this time. </a:t>
            </a:r>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8</a:t>
            </a:fld>
            <a:endParaRPr lang="en-US" dirty="0"/>
          </a:p>
        </p:txBody>
      </p:sp>
    </p:spTree>
    <p:extLst>
      <p:ext uri="{BB962C8B-B14F-4D97-AF65-F5344CB8AC3E}">
        <p14:creationId xmlns:p14="http://schemas.microsoft.com/office/powerpoint/2010/main" val="87451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Care – The hospice team’s expertise in care assures a high level of awareness and care for symptom management and pain control. Ultimately improving quality of life. </a:t>
            </a:r>
          </a:p>
          <a:p>
            <a:r>
              <a:rPr lang="en-US" dirty="0"/>
              <a:t>A hospice nurse and aide are assigned to every patient to manage medical needs.</a:t>
            </a:r>
          </a:p>
          <a:p>
            <a:endParaRPr lang="en-US" dirty="0"/>
          </a:p>
          <a:p>
            <a:r>
              <a:rPr lang="en-US" dirty="0"/>
              <a:t>The freedom to choose – one of the most important keys to what hospice care is about.</a:t>
            </a:r>
          </a:p>
          <a:p>
            <a:r>
              <a:rPr lang="en-US" dirty="0"/>
              <a:t>One of the great fears. . . </a:t>
            </a:r>
          </a:p>
          <a:p>
            <a:r>
              <a:rPr lang="en-US" dirty="0"/>
              <a:t>It is vitally important to the success of hospice care that patients make their choices known and these choices are respected right </a:t>
            </a:r>
            <a:r>
              <a:rPr lang="en-US" dirty="0" err="1"/>
              <a:t>til</a:t>
            </a:r>
            <a:r>
              <a:rPr lang="en-US" dirty="0"/>
              <a:t> the end of life.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0173FC-1A9F-4C2C-A4CA-18BCD2C04531}" type="slidenum">
              <a:rPr lang="en-US" smtClean="0"/>
              <a:t>9</a:t>
            </a:fld>
            <a:endParaRPr lang="en-US" dirty="0"/>
          </a:p>
        </p:txBody>
      </p:sp>
    </p:spTree>
    <p:extLst>
      <p:ext uri="{BB962C8B-B14F-4D97-AF65-F5344CB8AC3E}">
        <p14:creationId xmlns:p14="http://schemas.microsoft.com/office/powerpoint/2010/main" val="171243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243059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34708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285076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235422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196238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102912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147394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253985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393158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206612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D13EB1-3777-430B-B8CB-BD9C01703005}" type="datetimeFigureOut">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B9F4E-1F30-4A9C-A75B-EED7B6ACACA0}" type="slidenum">
              <a:rPr lang="en-US" smtClean="0"/>
              <a:t>‹#›</a:t>
            </a:fld>
            <a:endParaRPr lang="en-US" dirty="0"/>
          </a:p>
        </p:txBody>
      </p:sp>
    </p:spTree>
    <p:extLst>
      <p:ext uri="{BB962C8B-B14F-4D97-AF65-F5344CB8AC3E}">
        <p14:creationId xmlns:p14="http://schemas.microsoft.com/office/powerpoint/2010/main" val="280696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13EB1-3777-430B-B8CB-BD9C01703005}" type="datetimeFigureOut">
              <a:rPr lang="en-US" smtClean="0"/>
              <a:t>3/15/2021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B9F4E-1F30-4A9C-A75B-EED7B6ACACA0}" type="slidenum">
              <a:rPr lang="en-US" smtClean="0"/>
              <a:t>‹#›</a:t>
            </a:fld>
            <a:endParaRPr lang="en-US" dirty="0"/>
          </a:p>
        </p:txBody>
      </p:sp>
    </p:spTree>
    <p:extLst>
      <p:ext uri="{BB962C8B-B14F-4D97-AF65-F5344CB8AC3E}">
        <p14:creationId xmlns:p14="http://schemas.microsoft.com/office/powerpoint/2010/main" val="3165817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644034-2015-4932-B500-78742CAE6E6D}"/>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t="40495" r="12500" b="11603"/>
          <a:stretch/>
        </p:blipFill>
        <p:spPr>
          <a:xfrm>
            <a:off x="-2" y="1350278"/>
            <a:ext cx="9144001" cy="3893412"/>
          </a:xfrm>
          <a:prstGeom prst="rect">
            <a:avLst/>
          </a:prstGeom>
        </p:spPr>
      </p:pic>
      <p:sp>
        <p:nvSpPr>
          <p:cNvPr id="7" name="Rectangle 6">
            <a:extLst>
              <a:ext uri="{FF2B5EF4-FFF2-40B4-BE49-F238E27FC236}">
                <a16:creationId xmlns:a16="http://schemas.microsoft.com/office/drawing/2014/main" id="{90BFAA11-D33E-4F06-A3ED-B0791BCA6B9E}"/>
              </a:ext>
            </a:extLst>
          </p:cNvPr>
          <p:cNvSpPr/>
          <p:nvPr/>
        </p:nvSpPr>
        <p:spPr>
          <a:xfrm>
            <a:off x="0" y="5243691"/>
            <a:ext cx="9143999" cy="1614311"/>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FDF38C5-8B06-4980-95CB-DF21FA08D157}"/>
              </a:ext>
            </a:extLst>
          </p:cNvPr>
          <p:cNvSpPr txBox="1"/>
          <p:nvPr/>
        </p:nvSpPr>
        <p:spPr>
          <a:xfrm>
            <a:off x="-90311" y="5372195"/>
            <a:ext cx="9324623" cy="1323439"/>
          </a:xfrm>
          <a:prstGeom prst="rect">
            <a:avLst/>
          </a:prstGeom>
          <a:noFill/>
        </p:spPr>
        <p:txBody>
          <a:bodyPr wrap="square" rtlCol="0">
            <a:spAutoFit/>
          </a:bodyPr>
          <a:lstStyle/>
          <a:p>
            <a:pPr algn="ctr"/>
            <a:r>
              <a:rPr lang="en-US" sz="8000" b="1" dirty="0">
                <a:solidFill>
                  <a:schemeClr val="bg1"/>
                </a:solidFill>
                <a:latin typeface="Palatino Linotype" panose="02040502050505030304" pitchFamily="18" charset="0"/>
              </a:rPr>
              <a:t>Hospice 101</a:t>
            </a:r>
          </a:p>
        </p:txBody>
      </p:sp>
      <p:sp>
        <p:nvSpPr>
          <p:cNvPr id="8" name="Rectangle 7">
            <a:extLst>
              <a:ext uri="{FF2B5EF4-FFF2-40B4-BE49-F238E27FC236}">
                <a16:creationId xmlns:a16="http://schemas.microsoft.com/office/drawing/2014/main" id="{09322E90-5CFD-4995-A5EF-AE4C38FEDDCE}"/>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B458539-DDE6-46FE-8717-926BE8A27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580" y="284803"/>
            <a:ext cx="3518843" cy="857951"/>
          </a:xfrm>
          <a:prstGeom prst="rect">
            <a:avLst/>
          </a:prstGeom>
        </p:spPr>
      </p:pic>
    </p:spTree>
    <p:extLst>
      <p:ext uri="{BB962C8B-B14F-4D97-AF65-F5344CB8AC3E}">
        <p14:creationId xmlns:p14="http://schemas.microsoft.com/office/powerpoint/2010/main" val="1015015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691812" y="1727420"/>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Benefits of Hospice</a:t>
            </a:r>
          </a:p>
        </p:txBody>
      </p:sp>
      <p:sp>
        <p:nvSpPr>
          <p:cNvPr id="8" name="TextBox 7">
            <a:extLst>
              <a:ext uri="{FF2B5EF4-FFF2-40B4-BE49-F238E27FC236}">
                <a16:creationId xmlns:a16="http://schemas.microsoft.com/office/drawing/2014/main" id="{DF605BE2-EB2B-4EC8-85A8-9CE1976D7193}"/>
              </a:ext>
            </a:extLst>
          </p:cNvPr>
          <p:cNvSpPr txBox="1"/>
          <p:nvPr/>
        </p:nvSpPr>
        <p:spPr>
          <a:xfrm>
            <a:off x="691812" y="2650750"/>
            <a:ext cx="7760375" cy="3939540"/>
          </a:xfrm>
          <a:prstGeom prst="rect">
            <a:avLst/>
          </a:prstGeom>
          <a:noFill/>
        </p:spPr>
        <p:txBody>
          <a:bodyPr wrap="square" rtlCol="0">
            <a:spAutoFit/>
          </a:bodyPr>
          <a:lstStyle/>
          <a:p>
            <a:r>
              <a:rPr lang="en-US" sz="1600" b="1" dirty="0">
                <a:solidFill>
                  <a:schemeClr val="tx1">
                    <a:lumMod val="85000"/>
                    <a:lumOff val="15000"/>
                  </a:schemeClr>
                </a:solidFill>
              </a:rPr>
              <a:t>Preventing hospitalizations/rehospitalization</a:t>
            </a:r>
          </a:p>
          <a:p>
            <a:pPr marL="285744" indent="-285744">
              <a:buFont typeface="Arial" panose="020B0604020202020204" pitchFamily="34" charset="0"/>
              <a:buChar char="•"/>
            </a:pPr>
            <a:r>
              <a:rPr lang="en-US" sz="1600" dirty="0">
                <a:solidFill>
                  <a:prstClr val="black"/>
                </a:solidFill>
              </a:rPr>
              <a:t>Studies have shown hospice care can </a:t>
            </a:r>
            <a:r>
              <a:rPr lang="en-US" sz="1600" b="1" i="1" dirty="0">
                <a:solidFill>
                  <a:prstClr val="black"/>
                </a:solidFill>
              </a:rPr>
              <a:t>dramatically reduce hospitalizations</a:t>
            </a:r>
            <a:r>
              <a:rPr lang="en-US" sz="1600" dirty="0">
                <a:solidFill>
                  <a:prstClr val="black"/>
                </a:solidFill>
              </a:rPr>
              <a:t>. This is possible because of a well constructed plan of care, including an interdisciplinary team approach delivered directly wherever the patient calls home.</a:t>
            </a:r>
            <a:endParaRPr lang="en-US" dirty="0">
              <a:solidFill>
                <a:prstClr val="black"/>
              </a:solidFill>
            </a:endParaRPr>
          </a:p>
          <a:p>
            <a:endParaRPr lang="en-US" dirty="0">
              <a:solidFill>
                <a:schemeClr val="tx1">
                  <a:lumMod val="85000"/>
                  <a:lumOff val="15000"/>
                </a:schemeClr>
              </a:solidFill>
            </a:endParaRPr>
          </a:p>
          <a:p>
            <a:pPr lvl="0"/>
            <a:r>
              <a:rPr lang="en-US" sz="1600" b="1" dirty="0">
                <a:solidFill>
                  <a:schemeClr val="tx1">
                    <a:lumMod val="85000"/>
                    <a:lumOff val="15000"/>
                  </a:schemeClr>
                </a:solidFill>
              </a:rPr>
              <a:t>24/7 Availability</a:t>
            </a:r>
          </a:p>
          <a:p>
            <a:pPr marL="285744" indent="-285744">
              <a:buFont typeface="Arial" panose="020B0604020202020204" pitchFamily="34" charset="0"/>
              <a:buChar char="•"/>
            </a:pPr>
            <a:r>
              <a:rPr lang="en-US" sz="1600" dirty="0">
                <a:solidFill>
                  <a:prstClr val="black"/>
                </a:solidFill>
              </a:rPr>
              <a:t>Expert hospice team offer patients and families access to professionals 24 hours a day, seven days a week, including nights, weekends and holidays.</a:t>
            </a:r>
          </a:p>
          <a:p>
            <a:pPr marL="285744" indent="-285744">
              <a:buFont typeface="Arial" panose="020B0604020202020204" pitchFamily="34" charset="0"/>
              <a:buChar char="•"/>
            </a:pPr>
            <a:endParaRPr lang="en-US" dirty="0">
              <a:solidFill>
                <a:schemeClr val="tx1">
                  <a:lumMod val="85000"/>
                  <a:lumOff val="15000"/>
                </a:schemeClr>
              </a:solidFill>
            </a:endParaRPr>
          </a:p>
          <a:p>
            <a:pPr lvl="0"/>
            <a:r>
              <a:rPr lang="en-US" sz="1600" b="1" dirty="0">
                <a:solidFill>
                  <a:schemeClr val="tx1">
                    <a:lumMod val="85000"/>
                    <a:lumOff val="15000"/>
                  </a:schemeClr>
                </a:solidFill>
              </a:rPr>
              <a:t>Continued communication &amp; education</a:t>
            </a:r>
          </a:p>
          <a:p>
            <a:pPr marL="285744" indent="-285744">
              <a:buFont typeface="Arial" panose="020B0604020202020204" pitchFamily="34" charset="0"/>
              <a:buChar char="•"/>
            </a:pPr>
            <a:r>
              <a:rPr lang="en-US" sz="1600" dirty="0">
                <a:solidFill>
                  <a:prstClr val="black"/>
                </a:solidFill>
              </a:rPr>
              <a:t>Much anxiety surrounding end-of-life care comes from simply not having answers. At St. Croix Hospice, there is always a ready resource with reliable information, guidance and reassurance for the patient, family and facility staff.</a:t>
            </a:r>
          </a:p>
          <a:p>
            <a:pPr marL="342891" indent="-342891">
              <a:buFont typeface="Arial" panose="020B0604020202020204" pitchFamily="34" charset="0"/>
              <a:buChar char="•"/>
            </a:pPr>
            <a:endParaRPr lang="en-US" sz="2000" dirty="0">
              <a:solidFill>
                <a:schemeClr val="tx1">
                  <a:lumMod val="85000"/>
                  <a:lumOff val="15000"/>
                </a:schemeClr>
              </a:solidFill>
            </a:endParaRPr>
          </a:p>
          <a:p>
            <a:pPr marL="342891" indent="-342891">
              <a:buFont typeface="Arial" panose="020B0604020202020204" pitchFamily="34" charset="0"/>
              <a:buChar char="•"/>
            </a:pPr>
            <a:endParaRPr lang="en-US" dirty="0">
              <a:solidFill>
                <a:schemeClr val="tx1">
                  <a:lumMod val="85000"/>
                  <a:lumOff val="15000"/>
                </a:schemeClr>
              </a:solidFill>
            </a:endParaRPr>
          </a:p>
        </p:txBody>
      </p:sp>
      <p:sp>
        <p:nvSpPr>
          <p:cNvPr id="7" name="Rectangle 6">
            <a:extLst>
              <a:ext uri="{FF2B5EF4-FFF2-40B4-BE49-F238E27FC236}">
                <a16:creationId xmlns:a16="http://schemas.microsoft.com/office/drawing/2014/main" id="{C144B2E9-E20C-4E77-83ED-579640DF95FD}"/>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D3B0418-F720-4DED-8406-7E5A56277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220286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893294" y="1865155"/>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Benefits of Hospice</a:t>
            </a:r>
          </a:p>
        </p:txBody>
      </p:sp>
      <p:sp>
        <p:nvSpPr>
          <p:cNvPr id="8" name="TextBox 7">
            <a:extLst>
              <a:ext uri="{FF2B5EF4-FFF2-40B4-BE49-F238E27FC236}">
                <a16:creationId xmlns:a16="http://schemas.microsoft.com/office/drawing/2014/main" id="{DF605BE2-EB2B-4EC8-85A8-9CE1976D7193}"/>
              </a:ext>
            </a:extLst>
          </p:cNvPr>
          <p:cNvSpPr txBox="1"/>
          <p:nvPr/>
        </p:nvSpPr>
        <p:spPr>
          <a:xfrm>
            <a:off x="893294" y="2788485"/>
            <a:ext cx="10566403" cy="2957861"/>
          </a:xfrm>
          <a:prstGeom prst="rect">
            <a:avLst/>
          </a:prstGeom>
          <a:noFill/>
        </p:spPr>
        <p:txBody>
          <a:bodyPr wrap="square" rtlCol="0">
            <a:spAutoFit/>
          </a:bodyPr>
          <a:lstStyle/>
          <a:p>
            <a:pPr>
              <a:lnSpc>
                <a:spcPct val="150000"/>
              </a:lnSpc>
            </a:pPr>
            <a:r>
              <a:rPr lang="en-US" b="1" dirty="0">
                <a:solidFill>
                  <a:schemeClr val="tx1">
                    <a:lumMod val="85000"/>
                    <a:lumOff val="15000"/>
                  </a:schemeClr>
                </a:solidFill>
              </a:rPr>
              <a:t>Patient Centered Care</a:t>
            </a:r>
          </a:p>
          <a:p>
            <a:pPr marL="285744" indent="-285744">
              <a:lnSpc>
                <a:spcPct val="150000"/>
              </a:lnSpc>
              <a:buFont typeface="Arial" panose="020B0604020202020204" pitchFamily="34" charset="0"/>
              <a:buChar char="•"/>
            </a:pPr>
            <a:r>
              <a:rPr lang="en-US" altLang="en-US" dirty="0"/>
              <a:t>Palliative (comfort) vs. curative care </a:t>
            </a:r>
          </a:p>
          <a:p>
            <a:pPr marL="285744" indent="-285744">
              <a:lnSpc>
                <a:spcPct val="150000"/>
              </a:lnSpc>
              <a:buFont typeface="Arial" panose="020B0604020202020204" pitchFamily="34" charset="0"/>
              <a:buChar char="•"/>
            </a:pPr>
            <a:r>
              <a:rPr lang="en-US" altLang="en-US" dirty="0"/>
              <a:t>Symptom management</a:t>
            </a:r>
          </a:p>
          <a:p>
            <a:pPr marL="285744" indent="-285744">
              <a:lnSpc>
                <a:spcPct val="150000"/>
              </a:lnSpc>
              <a:buFont typeface="Arial" panose="020B0604020202020204" pitchFamily="34" charset="0"/>
              <a:buChar char="•"/>
            </a:pPr>
            <a:r>
              <a:rPr lang="en-US" altLang="en-US" dirty="0"/>
              <a:t>Changing needs of patients and families </a:t>
            </a:r>
          </a:p>
          <a:p>
            <a:pPr marL="285744" indent="-285744">
              <a:lnSpc>
                <a:spcPct val="150000"/>
              </a:lnSpc>
              <a:buFont typeface="Arial" panose="020B0604020202020204" pitchFamily="34" charset="0"/>
              <a:buChar char="•"/>
            </a:pPr>
            <a:r>
              <a:rPr lang="en-US" altLang="en-US" dirty="0"/>
              <a:t>Respect for patients </a:t>
            </a:r>
          </a:p>
          <a:p>
            <a:pPr marL="285744" indent="-285744">
              <a:lnSpc>
                <a:spcPct val="150000"/>
              </a:lnSpc>
              <a:buFont typeface="Arial" panose="020B0604020202020204" pitchFamily="34" charset="0"/>
              <a:buChar char="•"/>
            </a:pPr>
            <a:r>
              <a:rPr lang="en-US" altLang="en-US" dirty="0"/>
              <a:t>Autonomy </a:t>
            </a:r>
          </a:p>
          <a:p>
            <a:pPr marL="285744" indent="-285744">
              <a:lnSpc>
                <a:spcPct val="150000"/>
              </a:lnSpc>
              <a:buFont typeface="Arial" panose="020B0604020202020204" pitchFamily="34" charset="0"/>
              <a:buChar char="•"/>
            </a:pPr>
            <a:r>
              <a:rPr lang="en-US" altLang="en-US" dirty="0"/>
              <a:t>Security </a:t>
            </a:r>
            <a:endParaRPr lang="en-US" dirty="0">
              <a:solidFill>
                <a:schemeClr val="tx1">
                  <a:lumMod val="85000"/>
                  <a:lumOff val="15000"/>
                </a:schemeClr>
              </a:solidFill>
            </a:endParaRPr>
          </a:p>
        </p:txBody>
      </p:sp>
      <p:sp>
        <p:nvSpPr>
          <p:cNvPr id="7" name="Rectangle 6">
            <a:extLst>
              <a:ext uri="{FF2B5EF4-FFF2-40B4-BE49-F238E27FC236}">
                <a16:creationId xmlns:a16="http://schemas.microsoft.com/office/drawing/2014/main" id="{31963F31-3404-4C61-B69F-519735E7BF51}"/>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53CE03B-5414-47C7-BE44-38A6C4DBF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129956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40AF4-ED42-4210-981C-45077FFD78D6}"/>
              </a:ext>
            </a:extLst>
          </p:cNvPr>
          <p:cNvPicPr>
            <a:picLocks noChangeAspect="1"/>
          </p:cNvPicPr>
          <p:nvPr/>
        </p:nvPicPr>
        <p:blipFill rotWithShape="1">
          <a:blip r:embed="rId3">
            <a:extLst>
              <a:ext uri="{28A0092B-C50C-407E-A947-70E740481C1C}">
                <a14:useLocalDpi xmlns:a14="http://schemas.microsoft.com/office/drawing/2010/main" val="0"/>
              </a:ext>
            </a:extLst>
          </a:blip>
          <a:srcRect l="16432" t="23279" r="15490" b="23879"/>
          <a:stretch/>
        </p:blipFill>
        <p:spPr>
          <a:xfrm>
            <a:off x="4568939" y="2412642"/>
            <a:ext cx="4425455" cy="4445358"/>
          </a:xfrm>
          <a:prstGeom prst="rect">
            <a:avLst/>
          </a:prstGeom>
        </p:spPr>
      </p:pic>
      <p:sp>
        <p:nvSpPr>
          <p:cNvPr id="6" name="TextBox 5">
            <a:extLst>
              <a:ext uri="{FF2B5EF4-FFF2-40B4-BE49-F238E27FC236}">
                <a16:creationId xmlns:a16="http://schemas.microsoft.com/office/drawing/2014/main" id="{F8707879-741A-4122-957A-D3E210291041}"/>
              </a:ext>
            </a:extLst>
          </p:cNvPr>
          <p:cNvSpPr txBox="1"/>
          <p:nvPr/>
        </p:nvSpPr>
        <p:spPr>
          <a:xfrm>
            <a:off x="678560" y="1688763"/>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Benefits of Hospice</a:t>
            </a:r>
          </a:p>
        </p:txBody>
      </p:sp>
      <p:sp>
        <p:nvSpPr>
          <p:cNvPr id="8" name="TextBox 7">
            <a:extLst>
              <a:ext uri="{FF2B5EF4-FFF2-40B4-BE49-F238E27FC236}">
                <a16:creationId xmlns:a16="http://schemas.microsoft.com/office/drawing/2014/main" id="{DF605BE2-EB2B-4EC8-85A8-9CE1976D7193}"/>
              </a:ext>
            </a:extLst>
          </p:cNvPr>
          <p:cNvSpPr txBox="1"/>
          <p:nvPr/>
        </p:nvSpPr>
        <p:spPr>
          <a:xfrm>
            <a:off x="678560" y="2764827"/>
            <a:ext cx="4425455" cy="1077218"/>
          </a:xfrm>
          <a:prstGeom prst="rect">
            <a:avLst/>
          </a:prstGeom>
          <a:noFill/>
        </p:spPr>
        <p:txBody>
          <a:bodyPr wrap="square" rtlCol="0">
            <a:spAutoFit/>
          </a:bodyPr>
          <a:lstStyle/>
          <a:p>
            <a:pPr lvl="0"/>
            <a:r>
              <a:rPr lang="en-US" sz="1600" dirty="0">
                <a:solidFill>
                  <a:schemeClr val="tx1">
                    <a:lumMod val="85000"/>
                    <a:lumOff val="15000"/>
                  </a:schemeClr>
                </a:solidFill>
              </a:rPr>
              <a:t> </a:t>
            </a:r>
            <a:r>
              <a:rPr lang="en-US" sz="1600" b="1" dirty="0">
                <a:solidFill>
                  <a:schemeClr val="tx1">
                    <a:lumMod val="85000"/>
                    <a:lumOff val="15000"/>
                  </a:schemeClr>
                </a:solidFill>
              </a:rPr>
              <a:t>A Coordinated Interdisciplinary Team Approach</a:t>
            </a:r>
          </a:p>
          <a:p>
            <a:pPr marL="285744" indent="-285744">
              <a:buFont typeface="Arial" panose="020B0604020202020204" pitchFamily="34" charset="0"/>
              <a:buChar char="•"/>
            </a:pPr>
            <a:r>
              <a:rPr lang="en-US" sz="1600" dirty="0">
                <a:solidFill>
                  <a:schemeClr val="tx1">
                    <a:lumMod val="85000"/>
                    <a:lumOff val="15000"/>
                  </a:schemeClr>
                </a:solidFill>
              </a:rPr>
              <a:t>This interdisciplinary approach is widely considered to be one of the most important benefits of hospice care.</a:t>
            </a:r>
            <a:endParaRPr lang="en-US" sz="2000" dirty="0">
              <a:solidFill>
                <a:schemeClr val="tx1">
                  <a:lumMod val="85000"/>
                  <a:lumOff val="15000"/>
                </a:schemeClr>
              </a:solidFill>
            </a:endParaRPr>
          </a:p>
        </p:txBody>
      </p:sp>
      <p:sp>
        <p:nvSpPr>
          <p:cNvPr id="7" name="Rectangle 6">
            <a:extLst>
              <a:ext uri="{FF2B5EF4-FFF2-40B4-BE49-F238E27FC236}">
                <a16:creationId xmlns:a16="http://schemas.microsoft.com/office/drawing/2014/main" id="{E6D81F76-910B-4EC2-BA78-834327E3C0F0}"/>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D09C2F3-5C3C-4C76-AE34-DAB8BC1E3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345869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257190" y="2065571"/>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Benefits of Hospice</a:t>
            </a:r>
          </a:p>
        </p:txBody>
      </p:sp>
      <p:sp>
        <p:nvSpPr>
          <p:cNvPr id="8" name="TextBox 7">
            <a:extLst>
              <a:ext uri="{FF2B5EF4-FFF2-40B4-BE49-F238E27FC236}">
                <a16:creationId xmlns:a16="http://schemas.microsoft.com/office/drawing/2014/main" id="{DF605BE2-EB2B-4EC8-85A8-9CE1976D7193}"/>
              </a:ext>
            </a:extLst>
          </p:cNvPr>
          <p:cNvSpPr txBox="1"/>
          <p:nvPr/>
        </p:nvSpPr>
        <p:spPr>
          <a:xfrm>
            <a:off x="257190" y="2988901"/>
            <a:ext cx="9907227" cy="2722284"/>
          </a:xfrm>
          <a:prstGeom prst="rect">
            <a:avLst/>
          </a:prstGeom>
          <a:noFill/>
        </p:spPr>
        <p:txBody>
          <a:bodyPr wrap="square" rtlCol="0">
            <a:spAutoFit/>
          </a:bodyPr>
          <a:lstStyle/>
          <a:p>
            <a:pPr>
              <a:lnSpc>
                <a:spcPct val="150000"/>
              </a:lnSpc>
            </a:pPr>
            <a:r>
              <a:rPr lang="en-US" sz="1600" b="1" dirty="0">
                <a:solidFill>
                  <a:schemeClr val="tx1">
                    <a:lumMod val="85000"/>
                    <a:lumOff val="15000"/>
                  </a:schemeClr>
                </a:solidFill>
              </a:rPr>
              <a:t>Facility Centered Care</a:t>
            </a:r>
            <a:endParaRPr lang="en-US" altLang="en-US" sz="1600" dirty="0"/>
          </a:p>
          <a:p>
            <a:pPr marL="342891" indent="-342891">
              <a:lnSpc>
                <a:spcPct val="150000"/>
              </a:lnSpc>
              <a:buFont typeface="Arial" panose="020B0604020202020204" pitchFamily="34" charset="0"/>
              <a:buChar char="•"/>
            </a:pPr>
            <a:r>
              <a:rPr lang="en-US" altLang="en-US" sz="1600" dirty="0"/>
              <a:t>Facility staff are an important part of the team of primary caregivers</a:t>
            </a:r>
          </a:p>
          <a:p>
            <a:pPr marL="342891" indent="-342891">
              <a:lnSpc>
                <a:spcPct val="150000"/>
              </a:lnSpc>
              <a:buFont typeface="Arial" panose="020B0604020202020204" pitchFamily="34" charset="0"/>
              <a:buChar char="•"/>
            </a:pPr>
            <a:r>
              <a:rPr lang="en-US" altLang="en-US" sz="1600" dirty="0"/>
              <a:t>Communication is key and hospice heavily involves the facility</a:t>
            </a:r>
          </a:p>
          <a:p>
            <a:pPr marL="342891" indent="-342891">
              <a:lnSpc>
                <a:spcPct val="150000"/>
              </a:lnSpc>
              <a:buFont typeface="Arial" panose="020B0604020202020204" pitchFamily="34" charset="0"/>
              <a:buChar char="•"/>
            </a:pPr>
            <a:r>
              <a:rPr lang="en-US" altLang="en-US" sz="1600" dirty="0"/>
              <a:t>Hospice teams follow facility regulations and protocols</a:t>
            </a:r>
          </a:p>
          <a:p>
            <a:pPr marL="342891" indent="-342891">
              <a:lnSpc>
                <a:spcPct val="150000"/>
              </a:lnSpc>
              <a:buFont typeface="Arial" panose="020B0604020202020204" pitchFamily="34" charset="0"/>
              <a:buChar char="•"/>
            </a:pPr>
            <a:r>
              <a:rPr lang="en-US" altLang="en-US" sz="1600" dirty="0"/>
              <a:t>Hospice care complements the care provided by facility staff</a:t>
            </a:r>
          </a:p>
          <a:p>
            <a:pPr marL="342891" indent="-342891">
              <a:lnSpc>
                <a:spcPct val="150000"/>
              </a:lnSpc>
              <a:buFont typeface="Arial" panose="020B0604020202020204" pitchFamily="34" charset="0"/>
              <a:buChar char="•"/>
            </a:pPr>
            <a:r>
              <a:rPr lang="en-US" altLang="en-US" sz="1600" dirty="0"/>
              <a:t>Hospice promotes collaboration and customization that supports patients, families and facilities </a:t>
            </a:r>
          </a:p>
          <a:p>
            <a:pPr>
              <a:lnSpc>
                <a:spcPct val="150000"/>
              </a:lnSpc>
            </a:pPr>
            <a:endParaRPr lang="en-US" sz="2000" dirty="0">
              <a:solidFill>
                <a:schemeClr val="tx1">
                  <a:lumMod val="85000"/>
                  <a:lumOff val="15000"/>
                </a:schemeClr>
              </a:solidFill>
            </a:endParaRPr>
          </a:p>
        </p:txBody>
      </p:sp>
      <p:sp>
        <p:nvSpPr>
          <p:cNvPr id="7" name="Rectangle 6">
            <a:extLst>
              <a:ext uri="{FF2B5EF4-FFF2-40B4-BE49-F238E27FC236}">
                <a16:creationId xmlns:a16="http://schemas.microsoft.com/office/drawing/2014/main" id="{2E93CA3B-3709-44DF-BDC5-B94ACF8BF697}"/>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1E71DD0-978B-40D6-A276-07CEC375E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122199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561991" y="1698277"/>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Benefits of Hospice</a:t>
            </a:r>
          </a:p>
        </p:txBody>
      </p:sp>
      <p:sp>
        <p:nvSpPr>
          <p:cNvPr id="8" name="TextBox 7">
            <a:extLst>
              <a:ext uri="{FF2B5EF4-FFF2-40B4-BE49-F238E27FC236}">
                <a16:creationId xmlns:a16="http://schemas.microsoft.com/office/drawing/2014/main" id="{DF605BE2-EB2B-4EC8-85A8-9CE1976D7193}"/>
              </a:ext>
            </a:extLst>
          </p:cNvPr>
          <p:cNvSpPr txBox="1"/>
          <p:nvPr/>
        </p:nvSpPr>
        <p:spPr>
          <a:xfrm>
            <a:off x="561991" y="2867771"/>
            <a:ext cx="7097766" cy="3000821"/>
          </a:xfrm>
          <a:prstGeom prst="rect">
            <a:avLst/>
          </a:prstGeom>
          <a:noFill/>
        </p:spPr>
        <p:txBody>
          <a:bodyPr wrap="square" rtlCol="0">
            <a:spAutoFit/>
          </a:bodyPr>
          <a:lstStyle/>
          <a:p>
            <a:r>
              <a:rPr lang="en-US" sz="1600" b="1" dirty="0">
                <a:solidFill>
                  <a:schemeClr val="tx1">
                    <a:lumMod val="85000"/>
                    <a:lumOff val="15000"/>
                  </a:schemeClr>
                </a:solidFill>
              </a:rPr>
              <a:t>Research Indicates:</a:t>
            </a:r>
          </a:p>
          <a:p>
            <a:endParaRPr lang="en-US" sz="900" b="1" dirty="0">
              <a:solidFill>
                <a:schemeClr val="tx1">
                  <a:lumMod val="85000"/>
                  <a:lumOff val="15000"/>
                </a:schemeClr>
              </a:solidFill>
            </a:endParaRPr>
          </a:p>
          <a:p>
            <a:pPr marL="285744" indent="-285744">
              <a:buFont typeface="Arial" panose="020B0604020202020204" pitchFamily="34" charset="0"/>
              <a:buChar char="•"/>
            </a:pPr>
            <a:r>
              <a:rPr lang="en-US" altLang="en-US" sz="1600" dirty="0"/>
              <a:t>Studies show patients who chose hospice care live an average of 29 days longer than those who do not have hospice care </a:t>
            </a:r>
          </a:p>
          <a:p>
            <a:endParaRPr lang="en-US" altLang="en-US" sz="900" dirty="0"/>
          </a:p>
          <a:p>
            <a:pPr marL="285744" indent="-285744">
              <a:buFont typeface="Arial" panose="020B0604020202020204" pitchFamily="34" charset="0"/>
              <a:buChar char="•"/>
            </a:pPr>
            <a:r>
              <a:rPr lang="en-US" altLang="en-US" sz="1600" dirty="0"/>
              <a:t>Family members report greater satisfaction in care of their loved one and support with hospice care</a:t>
            </a:r>
          </a:p>
          <a:p>
            <a:pPr marL="285744" indent="-285744">
              <a:buFont typeface="Arial" panose="020B0604020202020204" pitchFamily="34" charset="0"/>
              <a:buChar char="•"/>
            </a:pPr>
            <a:endParaRPr lang="en-US" altLang="en-US" sz="900" dirty="0"/>
          </a:p>
          <a:p>
            <a:pPr marL="285744" indent="-285744">
              <a:buFont typeface="Arial" panose="020B0604020202020204" pitchFamily="34" charset="0"/>
              <a:buChar char="•"/>
            </a:pPr>
            <a:r>
              <a:rPr lang="en-US" altLang="en-US" sz="1600" dirty="0"/>
              <a:t>Facility and community staff have been shown to be able to provide higher quality care when residents and families choose hospice care</a:t>
            </a:r>
          </a:p>
          <a:p>
            <a:pPr marL="285744" indent="-285744">
              <a:buFont typeface="Arial" panose="020B0604020202020204" pitchFamily="34" charset="0"/>
              <a:buChar char="•"/>
            </a:pPr>
            <a:endParaRPr lang="en-US" sz="1600" dirty="0">
              <a:solidFill>
                <a:prstClr val="black"/>
              </a:solidFill>
            </a:endParaRPr>
          </a:p>
          <a:p>
            <a:pPr marL="342891" indent="-342891">
              <a:buFont typeface="Arial" panose="020B0604020202020204" pitchFamily="34" charset="0"/>
              <a:buChar char="•"/>
            </a:pPr>
            <a:endParaRPr lang="en-US" dirty="0">
              <a:solidFill>
                <a:schemeClr val="tx1">
                  <a:lumMod val="85000"/>
                  <a:lumOff val="15000"/>
                </a:schemeClr>
              </a:solidFill>
            </a:endParaRPr>
          </a:p>
          <a:p>
            <a:pPr marL="342891" indent="-342891">
              <a:buFont typeface="Arial" panose="020B0604020202020204" pitchFamily="34" charset="0"/>
              <a:buChar char="•"/>
            </a:pPr>
            <a:endParaRPr lang="en-US" sz="1600" dirty="0">
              <a:solidFill>
                <a:schemeClr val="tx1">
                  <a:lumMod val="85000"/>
                  <a:lumOff val="15000"/>
                </a:schemeClr>
              </a:solidFill>
            </a:endParaRPr>
          </a:p>
        </p:txBody>
      </p:sp>
      <p:sp>
        <p:nvSpPr>
          <p:cNvPr id="7" name="Rectangle 6">
            <a:extLst>
              <a:ext uri="{FF2B5EF4-FFF2-40B4-BE49-F238E27FC236}">
                <a16:creationId xmlns:a16="http://schemas.microsoft.com/office/drawing/2014/main" id="{BCED2EB4-C881-49E4-AE75-9A53F74AE322}"/>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EC4A400-EB13-4986-A9BB-788A02D54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304775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561991" y="1729773"/>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Benefits of Hospice</a:t>
            </a:r>
          </a:p>
        </p:txBody>
      </p:sp>
      <p:sp>
        <p:nvSpPr>
          <p:cNvPr id="8" name="TextBox 7">
            <a:extLst>
              <a:ext uri="{FF2B5EF4-FFF2-40B4-BE49-F238E27FC236}">
                <a16:creationId xmlns:a16="http://schemas.microsoft.com/office/drawing/2014/main" id="{DF605BE2-EB2B-4EC8-85A8-9CE1976D7193}"/>
              </a:ext>
            </a:extLst>
          </p:cNvPr>
          <p:cNvSpPr txBox="1"/>
          <p:nvPr/>
        </p:nvSpPr>
        <p:spPr>
          <a:xfrm>
            <a:off x="561991" y="2894699"/>
            <a:ext cx="10047112" cy="2251065"/>
          </a:xfrm>
          <a:prstGeom prst="rect">
            <a:avLst/>
          </a:prstGeom>
          <a:noFill/>
        </p:spPr>
        <p:txBody>
          <a:bodyPr wrap="square" rtlCol="0">
            <a:spAutoFit/>
          </a:bodyPr>
          <a:lstStyle/>
          <a:p>
            <a:pPr lvl="0">
              <a:lnSpc>
                <a:spcPct val="150000"/>
              </a:lnSpc>
            </a:pPr>
            <a:r>
              <a:rPr lang="en-US" sz="2400" b="1" dirty="0">
                <a:solidFill>
                  <a:prstClr val="black"/>
                </a:solidFill>
              </a:rPr>
              <a:t>Hospice support includes:</a:t>
            </a:r>
          </a:p>
          <a:p>
            <a:pPr marL="285744" indent="-285744">
              <a:lnSpc>
                <a:spcPct val="150000"/>
              </a:lnSpc>
              <a:buFont typeface="Arial" panose="020B0604020202020204" pitchFamily="34" charset="0"/>
              <a:buChar char="•"/>
            </a:pPr>
            <a:r>
              <a:rPr lang="en-US" sz="2400" dirty="0">
                <a:solidFill>
                  <a:prstClr val="black"/>
                </a:solidFill>
              </a:rPr>
              <a:t>An interdisciplinary team</a:t>
            </a:r>
          </a:p>
          <a:p>
            <a:pPr marL="285744" indent="-285744">
              <a:lnSpc>
                <a:spcPct val="150000"/>
              </a:lnSpc>
              <a:buFont typeface="Arial" panose="020B0604020202020204" pitchFamily="34" charset="0"/>
              <a:buChar char="•"/>
            </a:pPr>
            <a:r>
              <a:rPr lang="en-US" sz="2400" dirty="0">
                <a:solidFill>
                  <a:prstClr val="black"/>
                </a:solidFill>
              </a:rPr>
              <a:t>Durable medical equipment (DME) related to terminal diagnosis</a:t>
            </a:r>
          </a:p>
          <a:p>
            <a:pPr marL="285744" indent="-285744">
              <a:lnSpc>
                <a:spcPct val="150000"/>
              </a:lnSpc>
              <a:buFont typeface="Arial" panose="020B0604020202020204" pitchFamily="34" charset="0"/>
              <a:buChar char="•"/>
            </a:pPr>
            <a:r>
              <a:rPr lang="en-US" sz="2400" dirty="0">
                <a:solidFill>
                  <a:prstClr val="black"/>
                </a:solidFill>
              </a:rPr>
              <a:t>Hospice medications/supplies related to terminal diagnosis</a:t>
            </a:r>
          </a:p>
        </p:txBody>
      </p:sp>
      <p:sp>
        <p:nvSpPr>
          <p:cNvPr id="7" name="Rectangle 6">
            <a:extLst>
              <a:ext uri="{FF2B5EF4-FFF2-40B4-BE49-F238E27FC236}">
                <a16:creationId xmlns:a16="http://schemas.microsoft.com/office/drawing/2014/main" id="{CC91B358-E1F7-41A8-9596-3470C3824169}"/>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F9B64DD-A9DA-4004-91E9-F55EC76AD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3463631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724943" y="1793133"/>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Levels of Hospice Care</a:t>
            </a:r>
          </a:p>
        </p:txBody>
      </p:sp>
      <p:sp>
        <p:nvSpPr>
          <p:cNvPr id="8" name="TextBox 7">
            <a:extLst>
              <a:ext uri="{FF2B5EF4-FFF2-40B4-BE49-F238E27FC236}">
                <a16:creationId xmlns:a16="http://schemas.microsoft.com/office/drawing/2014/main" id="{DF605BE2-EB2B-4EC8-85A8-9CE1976D7193}"/>
              </a:ext>
            </a:extLst>
          </p:cNvPr>
          <p:cNvSpPr txBox="1"/>
          <p:nvPr/>
        </p:nvSpPr>
        <p:spPr>
          <a:xfrm>
            <a:off x="724943" y="2896367"/>
            <a:ext cx="7694113" cy="3554819"/>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en-US" dirty="0">
                <a:solidFill>
                  <a:prstClr val="black"/>
                </a:solidFill>
              </a:rPr>
              <a:t>Level 1: Routine Care</a:t>
            </a:r>
          </a:p>
          <a:p>
            <a:pPr marL="285744" indent="-285744">
              <a:lnSpc>
                <a:spcPct val="150000"/>
              </a:lnSpc>
              <a:buFont typeface="Arial" panose="020B0604020202020204" pitchFamily="34" charset="0"/>
              <a:buChar char="•"/>
            </a:pPr>
            <a:r>
              <a:rPr lang="en-US" dirty="0">
                <a:solidFill>
                  <a:prstClr val="black"/>
                </a:solidFill>
              </a:rPr>
              <a:t>Level 2: Continuous Care</a:t>
            </a:r>
          </a:p>
          <a:p>
            <a:pPr marL="285744" indent="-285744">
              <a:lnSpc>
                <a:spcPct val="150000"/>
              </a:lnSpc>
              <a:buFont typeface="Arial" panose="020B0604020202020204" pitchFamily="34" charset="0"/>
              <a:buChar char="•"/>
            </a:pPr>
            <a:r>
              <a:rPr lang="en-US" dirty="0">
                <a:solidFill>
                  <a:prstClr val="black"/>
                </a:solidFill>
              </a:rPr>
              <a:t>Level 3: General Inpatient Care</a:t>
            </a:r>
          </a:p>
          <a:p>
            <a:pPr marL="285744" indent="-285744">
              <a:lnSpc>
                <a:spcPct val="150000"/>
              </a:lnSpc>
              <a:buFont typeface="Arial" panose="020B0604020202020204" pitchFamily="34" charset="0"/>
              <a:buChar char="•"/>
            </a:pPr>
            <a:r>
              <a:rPr lang="en-US" dirty="0">
                <a:solidFill>
                  <a:prstClr val="black"/>
                </a:solidFill>
              </a:rPr>
              <a:t>Level 4: Respite Care</a:t>
            </a:r>
          </a:p>
          <a:p>
            <a:pPr marL="285744" indent="-285744">
              <a:buFont typeface="Arial" panose="020B0604020202020204" pitchFamily="34" charset="0"/>
              <a:buChar char="•"/>
            </a:pPr>
            <a:endParaRPr lang="en-US" dirty="0">
              <a:solidFill>
                <a:prstClr val="black"/>
              </a:solidFill>
            </a:endParaRPr>
          </a:p>
          <a:p>
            <a:pPr lvl="0">
              <a:lnSpc>
                <a:spcPct val="150000"/>
              </a:lnSpc>
            </a:pPr>
            <a:r>
              <a:rPr lang="en-US" b="1" dirty="0">
                <a:solidFill>
                  <a:prstClr val="black"/>
                </a:solidFill>
              </a:rPr>
              <a:t>Determining Level of Care</a:t>
            </a:r>
          </a:p>
          <a:p>
            <a:pPr lvl="0"/>
            <a:r>
              <a:rPr lang="en-US" dirty="0">
                <a:solidFill>
                  <a:prstClr val="black"/>
                </a:solidFill>
              </a:rPr>
              <a:t>Qualifying for hospice, the patient’s primary care provider and the hospice physician must identify a patient is terminally ill, with a life expectancy of six months or less; given the prognosis follows its standard course. </a:t>
            </a:r>
            <a:endParaRPr lang="en-US" sz="2000" dirty="0">
              <a:solidFill>
                <a:schemeClr val="tx1">
                  <a:lumMod val="85000"/>
                  <a:lumOff val="15000"/>
                </a:schemeClr>
              </a:solidFill>
            </a:endParaRPr>
          </a:p>
          <a:p>
            <a:pPr marL="342891" indent="-342891">
              <a:buFont typeface="Arial" panose="020B0604020202020204" pitchFamily="34" charset="0"/>
              <a:buChar char="•"/>
            </a:pPr>
            <a:endParaRPr lang="en-US" dirty="0">
              <a:solidFill>
                <a:schemeClr val="tx1">
                  <a:lumMod val="85000"/>
                  <a:lumOff val="15000"/>
                </a:schemeClr>
              </a:solidFill>
            </a:endParaRPr>
          </a:p>
        </p:txBody>
      </p:sp>
      <p:sp>
        <p:nvSpPr>
          <p:cNvPr id="7" name="Rectangle 6">
            <a:extLst>
              <a:ext uri="{FF2B5EF4-FFF2-40B4-BE49-F238E27FC236}">
                <a16:creationId xmlns:a16="http://schemas.microsoft.com/office/drawing/2014/main" id="{44A3ABBF-73A6-4130-962A-E129B1293307}"/>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ADF8C21-26CF-483D-BC73-C776C1CB7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239813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703729" y="1683991"/>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Levels of Hospice</a:t>
            </a:r>
          </a:p>
        </p:txBody>
      </p:sp>
      <p:sp>
        <p:nvSpPr>
          <p:cNvPr id="7" name="Rectangle 6">
            <a:extLst>
              <a:ext uri="{FF2B5EF4-FFF2-40B4-BE49-F238E27FC236}">
                <a16:creationId xmlns:a16="http://schemas.microsoft.com/office/drawing/2014/main" id="{44A3ABBF-73A6-4130-962A-E129B1293307}"/>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ADF8C21-26CF-483D-BC73-C776C1CB7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
        <p:nvSpPr>
          <p:cNvPr id="2" name="Rectangle 1">
            <a:extLst>
              <a:ext uri="{FF2B5EF4-FFF2-40B4-BE49-F238E27FC236}">
                <a16:creationId xmlns:a16="http://schemas.microsoft.com/office/drawing/2014/main" id="{340A9B40-665D-4662-BF37-597DE64CEDEA}"/>
              </a:ext>
            </a:extLst>
          </p:cNvPr>
          <p:cNvSpPr/>
          <p:nvPr/>
        </p:nvSpPr>
        <p:spPr>
          <a:xfrm>
            <a:off x="703729" y="2641517"/>
            <a:ext cx="8246225" cy="3970318"/>
          </a:xfrm>
          <a:prstGeom prst="rect">
            <a:avLst/>
          </a:prstGeom>
        </p:spPr>
        <p:txBody>
          <a:bodyPr wrap="square">
            <a:spAutoFit/>
          </a:bodyPr>
          <a:lstStyle/>
          <a:p>
            <a:pPr fontAlgn="base"/>
            <a:r>
              <a:rPr lang="en-US" b="1" dirty="0">
                <a:ea typeface="MS PGothic" panose="020B0600070205080204" pitchFamily="34" charset="-128"/>
                <a:cs typeface="ＭＳ Ｐゴシック" charset="0"/>
              </a:rPr>
              <a:t>Level 1: Routine Home Care</a:t>
            </a:r>
          </a:p>
          <a:p>
            <a:pPr fontAlgn="base"/>
            <a:r>
              <a:rPr lang="en-US" dirty="0">
                <a:ea typeface="MS PGothic" panose="020B0600070205080204" pitchFamily="34" charset="-128"/>
                <a:cs typeface="ＭＳ Ｐゴシック" charset="0"/>
              </a:rPr>
              <a:t>Routine home care is the main level of care under the hospice benefit</a:t>
            </a:r>
          </a:p>
          <a:p>
            <a:pPr fontAlgn="base"/>
            <a:endParaRPr lang="en-US" dirty="0">
              <a:ea typeface="MS PGothic" panose="020B0600070205080204" pitchFamily="34" charset="-128"/>
              <a:cs typeface="ＭＳ Ｐゴシック" charset="0"/>
            </a:endParaRPr>
          </a:p>
          <a:p>
            <a:pPr fontAlgn="base"/>
            <a:r>
              <a:rPr lang="en-US" b="1" dirty="0">
                <a:ea typeface="MS PGothic" panose="020B0600070205080204" pitchFamily="34" charset="-128"/>
                <a:cs typeface="ＭＳ Ｐゴシック" charset="0"/>
              </a:rPr>
              <a:t>Care includes:</a:t>
            </a:r>
          </a:p>
          <a:p>
            <a:pPr marL="285750" indent="-285750" fontAlgn="base">
              <a:buFont typeface="Arial" panose="020B0604020202020204" pitchFamily="34" charset="0"/>
              <a:buChar char="•"/>
            </a:pPr>
            <a:r>
              <a:rPr lang="en-US" dirty="0">
                <a:ea typeface="MS PGothic" panose="020B0600070205080204" pitchFamily="34" charset="-128"/>
                <a:cs typeface="ＭＳ Ｐゴシック" charset="0"/>
              </a:rPr>
              <a:t>Nursing services</a:t>
            </a:r>
          </a:p>
          <a:p>
            <a:pPr marL="285750" indent="-285750" fontAlgn="base">
              <a:buFont typeface="Arial" panose="020B0604020202020204" pitchFamily="34" charset="0"/>
              <a:buChar char="•"/>
            </a:pPr>
            <a:r>
              <a:rPr lang="en-US" dirty="0">
                <a:ea typeface="MS PGothic" panose="020B0600070205080204" pitchFamily="34" charset="-128"/>
                <a:cs typeface="ＭＳ Ｐゴシック" charset="0"/>
              </a:rPr>
              <a:t>Physician participation</a:t>
            </a:r>
          </a:p>
          <a:p>
            <a:pPr marL="285750" indent="-285750" fontAlgn="base">
              <a:buFont typeface="Arial" panose="020B0604020202020204" pitchFamily="34" charset="0"/>
              <a:buChar char="•"/>
            </a:pPr>
            <a:r>
              <a:rPr lang="en-US" dirty="0">
                <a:ea typeface="MS PGothic" panose="020B0600070205080204" pitchFamily="34" charset="-128"/>
                <a:cs typeface="ＭＳ Ｐゴシック" charset="0"/>
              </a:rPr>
              <a:t>Social services</a:t>
            </a:r>
          </a:p>
          <a:p>
            <a:pPr marL="285750" indent="-285750" fontAlgn="base">
              <a:buFont typeface="Arial" panose="020B0604020202020204" pitchFamily="34" charset="0"/>
              <a:buChar char="•"/>
            </a:pPr>
            <a:r>
              <a:rPr lang="en-US" dirty="0">
                <a:ea typeface="MS PGothic" panose="020B0600070205080204" pitchFamily="34" charset="-128"/>
                <a:cs typeface="ＭＳ Ｐゴシック" charset="0"/>
              </a:rPr>
              <a:t>Home health aide services</a:t>
            </a:r>
          </a:p>
          <a:p>
            <a:pPr marL="285750" indent="-285750" fontAlgn="base">
              <a:buFont typeface="Arial" panose="020B0604020202020204" pitchFamily="34" charset="0"/>
              <a:buChar char="•"/>
            </a:pPr>
            <a:r>
              <a:rPr lang="en-US" dirty="0">
                <a:ea typeface="MS PGothic" panose="020B0600070205080204" pitchFamily="34" charset="-128"/>
                <a:cs typeface="ＭＳ Ｐゴシック" charset="0"/>
              </a:rPr>
              <a:t>Counseling services (pastoral, spiritual, bereavement, dietary, and others)</a:t>
            </a:r>
          </a:p>
          <a:p>
            <a:pPr marL="285750" indent="-285750" fontAlgn="base">
              <a:buFont typeface="Arial" panose="020B0604020202020204" pitchFamily="34" charset="0"/>
              <a:buChar char="•"/>
            </a:pPr>
            <a:r>
              <a:rPr lang="en-US" dirty="0">
                <a:ea typeface="MS PGothic" panose="020B0600070205080204" pitchFamily="34" charset="-128"/>
                <a:cs typeface="ＭＳ Ｐゴシック" charset="0"/>
              </a:rPr>
              <a:t>Medications</a:t>
            </a:r>
          </a:p>
          <a:p>
            <a:pPr marL="285750" indent="-285750" fontAlgn="base">
              <a:buFont typeface="Arial" panose="020B0604020202020204" pitchFamily="34" charset="0"/>
              <a:buChar char="•"/>
            </a:pPr>
            <a:r>
              <a:rPr lang="en-US" dirty="0">
                <a:ea typeface="MS PGothic" panose="020B0600070205080204" pitchFamily="34" charset="-128"/>
                <a:cs typeface="ＭＳ Ｐゴシック" charset="0"/>
              </a:rPr>
              <a:t>Medical equipment</a:t>
            </a:r>
          </a:p>
          <a:p>
            <a:pPr marL="285750" indent="-285750" fontAlgn="base">
              <a:buFont typeface="Arial" panose="020B0604020202020204" pitchFamily="34" charset="0"/>
              <a:buChar char="•"/>
            </a:pPr>
            <a:r>
              <a:rPr lang="en-US" dirty="0">
                <a:ea typeface="MS PGothic" panose="020B0600070205080204" pitchFamily="34" charset="-128"/>
                <a:cs typeface="ＭＳ Ｐゴシック" charset="0"/>
              </a:rPr>
              <a:t>Medical supplies</a:t>
            </a:r>
          </a:p>
          <a:p>
            <a:pPr marL="285750" indent="-285750" fontAlgn="base">
              <a:buFont typeface="Arial" panose="020B0604020202020204" pitchFamily="34" charset="0"/>
              <a:buChar char="•"/>
            </a:pPr>
            <a:r>
              <a:rPr lang="en-US" dirty="0">
                <a:ea typeface="MS PGothic" panose="020B0600070205080204" pitchFamily="34" charset="-128"/>
                <a:cs typeface="ＭＳ Ｐゴシック" charset="0"/>
              </a:rPr>
              <a:t>Lab and diagnostic studies related to terminal diagnosis</a:t>
            </a:r>
          </a:p>
          <a:p>
            <a:pPr marL="285750" indent="-285750" fontAlgn="base">
              <a:buFont typeface="Arial" panose="020B0604020202020204" pitchFamily="34" charset="0"/>
              <a:buChar char="•"/>
            </a:pPr>
            <a:r>
              <a:rPr lang="en-US" dirty="0">
                <a:ea typeface="MS PGothic" panose="020B0600070205080204" pitchFamily="34" charset="-128"/>
                <a:cs typeface="ＭＳ Ｐゴシック" charset="0"/>
              </a:rPr>
              <a:t>Therapy services</a:t>
            </a:r>
          </a:p>
        </p:txBody>
      </p:sp>
    </p:spTree>
    <p:extLst>
      <p:ext uri="{BB962C8B-B14F-4D97-AF65-F5344CB8AC3E}">
        <p14:creationId xmlns:p14="http://schemas.microsoft.com/office/powerpoint/2010/main" val="14045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365760" y="1566164"/>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Levels of Hospice</a:t>
            </a:r>
          </a:p>
        </p:txBody>
      </p:sp>
      <p:sp>
        <p:nvSpPr>
          <p:cNvPr id="7" name="Rectangle 6">
            <a:extLst>
              <a:ext uri="{FF2B5EF4-FFF2-40B4-BE49-F238E27FC236}">
                <a16:creationId xmlns:a16="http://schemas.microsoft.com/office/drawing/2014/main" id="{44A3ABBF-73A6-4130-962A-E129B1293307}"/>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ADF8C21-26CF-483D-BC73-C776C1CB7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
        <p:nvSpPr>
          <p:cNvPr id="2" name="Rectangle 1">
            <a:extLst>
              <a:ext uri="{FF2B5EF4-FFF2-40B4-BE49-F238E27FC236}">
                <a16:creationId xmlns:a16="http://schemas.microsoft.com/office/drawing/2014/main" id="{9B4216F1-5B7D-4C89-BE75-F73019C8B577}"/>
              </a:ext>
            </a:extLst>
          </p:cNvPr>
          <p:cNvSpPr/>
          <p:nvPr/>
        </p:nvSpPr>
        <p:spPr>
          <a:xfrm>
            <a:off x="365760" y="2544860"/>
            <a:ext cx="8412480" cy="4062651"/>
          </a:xfrm>
          <a:prstGeom prst="rect">
            <a:avLst/>
          </a:prstGeom>
        </p:spPr>
        <p:txBody>
          <a:bodyPr wrap="square">
            <a:spAutoFit/>
          </a:bodyPr>
          <a:lstStyle/>
          <a:p>
            <a:pPr fontAlgn="base">
              <a:spcAft>
                <a:spcPts val="600"/>
              </a:spcAft>
            </a:pPr>
            <a:r>
              <a:rPr lang="en-US" sz="1600" b="1" dirty="0">
                <a:ea typeface="MS PGothic" panose="020B0600070205080204" pitchFamily="34" charset="-128"/>
                <a:cs typeface="ＭＳ Ｐゴシック" charset="0"/>
              </a:rPr>
              <a:t>Level 2: Continuous Home Care</a:t>
            </a:r>
          </a:p>
          <a:p>
            <a:pPr marL="285750" indent="-285750">
              <a:spcAft>
                <a:spcPts val="600"/>
              </a:spcAft>
              <a:buFont typeface="Arial" panose="020B0604020202020204" pitchFamily="34" charset="0"/>
              <a:buChar char="•"/>
            </a:pPr>
            <a:r>
              <a:rPr lang="en-US" sz="1600" dirty="0">
                <a:ea typeface="MS PGothic" panose="020B0600070205080204" pitchFamily="34" charset="-128"/>
                <a:cs typeface="ＭＳ Ｐゴシック" charset="0"/>
              </a:rPr>
              <a:t>Typically short-term in nature, used during periods of crisis to achieve management of symptoms and reevaluated every 24 hours</a:t>
            </a:r>
          </a:p>
          <a:p>
            <a:pPr marL="285750" indent="-285750">
              <a:spcAft>
                <a:spcPts val="600"/>
              </a:spcAft>
              <a:buFont typeface="Arial" panose="020B0604020202020204" pitchFamily="34" charset="0"/>
              <a:buChar char="•"/>
            </a:pPr>
            <a:r>
              <a:rPr lang="en-US" sz="1600" dirty="0">
                <a:ea typeface="MS PGothic" panose="020B0600070205080204" pitchFamily="34" charset="-128"/>
                <a:cs typeface="ＭＳ Ｐゴシック" charset="0"/>
              </a:rPr>
              <a:t>Continuous care cannot be provided in a skilled nursing facility, hospital or inpatient care facility</a:t>
            </a:r>
          </a:p>
          <a:p>
            <a:pPr marL="285750" indent="-285750">
              <a:spcAft>
                <a:spcPts val="600"/>
              </a:spcAft>
              <a:buFont typeface="Arial" panose="020B0604020202020204" pitchFamily="34" charset="0"/>
              <a:buChar char="•"/>
            </a:pPr>
            <a:r>
              <a:rPr lang="en-US" sz="1600" dirty="0">
                <a:ea typeface="MS PGothic" panose="020B0600070205080204" pitchFamily="34" charset="-128"/>
                <a:cs typeface="ＭＳ Ｐゴシック" charset="0"/>
              </a:rPr>
              <a:t>Although called “continuous,” care does not need to be “continuous,” but it must total eight hours or more within the 24-hour period (midnight to midnight) by a nurse or aide</a:t>
            </a:r>
          </a:p>
          <a:p>
            <a:pPr marL="285750" indent="-285750">
              <a:spcAft>
                <a:spcPts val="600"/>
              </a:spcAft>
              <a:buFont typeface="Arial" panose="020B0604020202020204" pitchFamily="34" charset="0"/>
              <a:buChar char="•"/>
            </a:pPr>
            <a:r>
              <a:rPr lang="en-US" sz="1600" dirty="0">
                <a:ea typeface="MS PGothic" panose="020B0600070205080204" pitchFamily="34" charset="-128"/>
                <a:cs typeface="ＭＳ Ｐゴシック" charset="0"/>
              </a:rPr>
              <a:t>At least 50% of the total continuous care hours must be provided by a nurse</a:t>
            </a:r>
          </a:p>
          <a:p>
            <a:pPr marL="285750" indent="-285750">
              <a:spcAft>
                <a:spcPts val="600"/>
              </a:spcAft>
              <a:buFont typeface="Arial" panose="020B0604020202020204" pitchFamily="34" charset="0"/>
              <a:buChar char="•"/>
            </a:pPr>
            <a:r>
              <a:rPr lang="en-US" sz="1600" dirty="0">
                <a:ea typeface="MS PGothic" panose="020B0600070205080204" pitchFamily="34" charset="-128"/>
                <a:cs typeface="ＭＳ Ｐゴシック" charset="0"/>
              </a:rPr>
              <a:t>Some examples of symptoms requiring continuous care would be:</a:t>
            </a:r>
          </a:p>
          <a:p>
            <a:pPr marL="742950" lvl="1" indent="-285750" fontAlgn="base">
              <a:spcAft>
                <a:spcPts val="600"/>
              </a:spcAft>
              <a:buFont typeface="Arial" panose="020B0604020202020204" pitchFamily="34" charset="0"/>
              <a:buChar char="•"/>
            </a:pPr>
            <a:r>
              <a:rPr lang="en-US" sz="1600" dirty="0">
                <a:ea typeface="MS PGothic" panose="020B0600070205080204" pitchFamily="34" charset="-128"/>
                <a:cs typeface="ＭＳ Ｐゴシック" charset="0"/>
              </a:rPr>
              <a:t>Unrelieved pain</a:t>
            </a:r>
          </a:p>
          <a:p>
            <a:pPr marL="742950" lvl="1" indent="-285750" fontAlgn="base">
              <a:spcAft>
                <a:spcPts val="600"/>
              </a:spcAft>
              <a:buFont typeface="Arial" panose="020B0604020202020204" pitchFamily="34" charset="0"/>
              <a:buChar char="•"/>
            </a:pPr>
            <a:r>
              <a:rPr lang="en-US" sz="1600" dirty="0">
                <a:ea typeface="MS PGothic" panose="020B0600070205080204" pitchFamily="34" charset="-128"/>
                <a:cs typeface="ＭＳ Ｐゴシック" charset="0"/>
              </a:rPr>
              <a:t>Severe nausea and vomiting</a:t>
            </a:r>
          </a:p>
          <a:p>
            <a:pPr marL="742950" lvl="1" indent="-285750" fontAlgn="base">
              <a:spcAft>
                <a:spcPts val="600"/>
              </a:spcAft>
              <a:buFont typeface="Arial" panose="020B0604020202020204" pitchFamily="34" charset="0"/>
              <a:buChar char="•"/>
            </a:pPr>
            <a:r>
              <a:rPr lang="en-US" sz="1600" dirty="0">
                <a:ea typeface="MS PGothic" panose="020B0600070205080204" pitchFamily="34" charset="-128"/>
                <a:cs typeface="ＭＳ Ｐゴシック" charset="0"/>
              </a:rPr>
              <a:t>Severe shortness of breath</a:t>
            </a:r>
          </a:p>
          <a:p>
            <a:pPr marL="742950" lvl="1" indent="-285750" fontAlgn="base">
              <a:spcAft>
                <a:spcPts val="600"/>
              </a:spcAft>
              <a:buFont typeface="Arial" panose="020B0604020202020204" pitchFamily="34" charset="0"/>
              <a:buChar char="•"/>
            </a:pPr>
            <a:r>
              <a:rPr lang="en-US" sz="1600" dirty="0">
                <a:ea typeface="MS PGothic" panose="020B0600070205080204" pitchFamily="34" charset="-128"/>
                <a:cs typeface="ＭＳ Ｐゴシック" charset="0"/>
              </a:rPr>
              <a:t>Anxiety or panic attacks</a:t>
            </a:r>
          </a:p>
          <a:p>
            <a:pPr marL="742950" lvl="1" indent="-285750" fontAlgn="base">
              <a:spcAft>
                <a:spcPts val="600"/>
              </a:spcAft>
              <a:buFont typeface="Arial" panose="020B0604020202020204" pitchFamily="34" charset="0"/>
              <a:buChar char="•"/>
            </a:pPr>
            <a:r>
              <a:rPr lang="en-US" sz="1600" dirty="0">
                <a:ea typeface="MS PGothic" panose="020B0600070205080204" pitchFamily="34" charset="-128"/>
                <a:cs typeface="ＭＳ Ｐゴシック" charset="0"/>
              </a:rPr>
              <a:t>A breakdown in the primary caregiver support system</a:t>
            </a:r>
          </a:p>
        </p:txBody>
      </p:sp>
    </p:spTree>
    <p:extLst>
      <p:ext uri="{BB962C8B-B14F-4D97-AF65-F5344CB8AC3E}">
        <p14:creationId xmlns:p14="http://schemas.microsoft.com/office/powerpoint/2010/main" val="346238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315906" y="1882774"/>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Levels of Hospice</a:t>
            </a:r>
          </a:p>
        </p:txBody>
      </p:sp>
      <p:sp>
        <p:nvSpPr>
          <p:cNvPr id="7" name="Rectangle 6">
            <a:extLst>
              <a:ext uri="{FF2B5EF4-FFF2-40B4-BE49-F238E27FC236}">
                <a16:creationId xmlns:a16="http://schemas.microsoft.com/office/drawing/2014/main" id="{44A3ABBF-73A6-4130-962A-E129B1293307}"/>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ADF8C21-26CF-483D-BC73-C776C1CB7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
        <p:nvSpPr>
          <p:cNvPr id="2" name="Rectangle 1">
            <a:extLst>
              <a:ext uri="{FF2B5EF4-FFF2-40B4-BE49-F238E27FC236}">
                <a16:creationId xmlns:a16="http://schemas.microsoft.com/office/drawing/2014/main" id="{A570DCF2-91D0-4B7E-92C1-C867559C1361}"/>
              </a:ext>
            </a:extLst>
          </p:cNvPr>
          <p:cNvSpPr/>
          <p:nvPr/>
        </p:nvSpPr>
        <p:spPr>
          <a:xfrm>
            <a:off x="315906" y="2806104"/>
            <a:ext cx="8828094" cy="3231654"/>
          </a:xfrm>
          <a:prstGeom prst="rect">
            <a:avLst/>
          </a:prstGeom>
        </p:spPr>
        <p:txBody>
          <a:bodyPr wrap="square">
            <a:spAutoFit/>
          </a:bodyPr>
          <a:lstStyle/>
          <a:p>
            <a:pPr fontAlgn="base">
              <a:spcAft>
                <a:spcPts val="1200"/>
              </a:spcAft>
            </a:pPr>
            <a:r>
              <a:rPr lang="en-US" sz="1600" b="1" dirty="0">
                <a:ea typeface="MS PGothic" panose="020B0600070205080204" pitchFamily="34" charset="-128"/>
                <a:cs typeface="ＭＳ Ｐゴシック" charset="0"/>
              </a:rPr>
              <a:t>Level 3: General Inpatient Care</a:t>
            </a:r>
          </a:p>
          <a:p>
            <a:pPr marL="285750" indent="-285750" fontAlgn="base">
              <a:spcAft>
                <a:spcPts val="1200"/>
              </a:spcAft>
              <a:buFont typeface="Arial" panose="020B0604020202020204" pitchFamily="34" charset="0"/>
              <a:buChar char="•"/>
            </a:pPr>
            <a:r>
              <a:rPr lang="en-US" sz="1600" dirty="0">
                <a:ea typeface="MS PGothic" panose="020B0600070205080204" pitchFamily="34" charset="-128"/>
                <a:cs typeface="ＭＳ Ｐゴシック" charset="0"/>
              </a:rPr>
              <a:t>Some patients have short-term symptoms so severe they cannot get adequate treatment at home.</a:t>
            </a:r>
          </a:p>
          <a:p>
            <a:pPr marL="285750" indent="-285750" fontAlgn="base">
              <a:spcAft>
                <a:spcPts val="1200"/>
              </a:spcAft>
              <a:buFont typeface="Arial" panose="020B0604020202020204" pitchFamily="34" charset="0"/>
              <a:buChar char="•"/>
            </a:pPr>
            <a:r>
              <a:rPr lang="en-US" sz="1600" dirty="0">
                <a:ea typeface="MS PGothic" panose="020B0600070205080204" pitchFamily="34" charset="-128"/>
                <a:cs typeface="ＭＳ Ｐゴシック" charset="0"/>
              </a:rPr>
              <a:t>Symptoms requiring inpatient care are the same as those requiring continuous care, only the setting of care may be different. With inpatient care, nurses are available around the clock to administer medications, treatments, and emotional support to make the patient more comfortable.</a:t>
            </a:r>
          </a:p>
          <a:p>
            <a:pPr marL="285750" indent="-285750" fontAlgn="base">
              <a:spcAft>
                <a:spcPts val="1200"/>
              </a:spcAft>
              <a:buFont typeface="Arial" panose="020B0604020202020204" pitchFamily="34" charset="0"/>
              <a:buChar char="•"/>
            </a:pPr>
            <a:r>
              <a:rPr lang="en-US" sz="1600" dirty="0">
                <a:ea typeface="MS PGothic" panose="020B0600070205080204" pitchFamily="34" charset="-128"/>
                <a:cs typeface="ＭＳ Ｐゴシック" charset="0"/>
              </a:rPr>
              <a:t>There are several types of facilities that offer inpatient hospice services:</a:t>
            </a:r>
          </a:p>
          <a:p>
            <a:pPr marL="742950" lvl="1" indent="-285750" fontAlgn="base">
              <a:spcAft>
                <a:spcPts val="1200"/>
              </a:spcAft>
              <a:buFont typeface="Arial" panose="020B0604020202020204" pitchFamily="34" charset="0"/>
              <a:buChar char="•"/>
            </a:pPr>
            <a:r>
              <a:rPr lang="en-US" sz="1600" dirty="0">
                <a:ea typeface="MS PGothic" panose="020B0600070205080204" pitchFamily="34" charset="-128"/>
                <a:cs typeface="ＭＳ Ｐゴシック" charset="0"/>
              </a:rPr>
              <a:t>A free-standing facility owned and operated by a hospice company</a:t>
            </a:r>
          </a:p>
          <a:p>
            <a:pPr marL="742950" lvl="1" indent="-285750" fontAlgn="base">
              <a:spcAft>
                <a:spcPts val="1200"/>
              </a:spcAft>
              <a:buFont typeface="Arial" panose="020B0604020202020204" pitchFamily="34" charset="0"/>
              <a:buChar char="•"/>
            </a:pPr>
            <a:r>
              <a:rPr lang="en-US" sz="1600" dirty="0">
                <a:ea typeface="MS PGothic" panose="020B0600070205080204" pitchFamily="34" charset="-128"/>
                <a:cs typeface="ＭＳ Ｐゴシック" charset="0"/>
              </a:rPr>
              <a:t>An inpatient hospice unit within a hospital</a:t>
            </a:r>
          </a:p>
          <a:p>
            <a:pPr marL="742950" lvl="1" indent="-285750" fontAlgn="base">
              <a:spcAft>
                <a:spcPts val="1200"/>
              </a:spcAft>
              <a:buFont typeface="Arial" panose="020B0604020202020204" pitchFamily="34" charset="0"/>
              <a:buChar char="•"/>
            </a:pPr>
            <a:r>
              <a:rPr lang="en-US" sz="1600" dirty="0">
                <a:ea typeface="MS PGothic" panose="020B0600070205080204" pitchFamily="34" charset="-128"/>
                <a:cs typeface="ＭＳ Ｐゴシック" charset="0"/>
              </a:rPr>
              <a:t>A hospice unit in a skilled nursing facility (nursing home)</a:t>
            </a:r>
          </a:p>
        </p:txBody>
      </p:sp>
    </p:spTree>
    <p:extLst>
      <p:ext uri="{BB962C8B-B14F-4D97-AF65-F5344CB8AC3E}">
        <p14:creationId xmlns:p14="http://schemas.microsoft.com/office/powerpoint/2010/main" val="345994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695A1A-6910-4CC2-814C-198A313B4CE6}"/>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242A3CC-EF39-4A2B-B795-730C168AE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
        <p:nvSpPr>
          <p:cNvPr id="6" name="TextBox 5">
            <a:extLst>
              <a:ext uri="{FF2B5EF4-FFF2-40B4-BE49-F238E27FC236}">
                <a16:creationId xmlns:a16="http://schemas.microsoft.com/office/drawing/2014/main" id="{EE684F9D-5ABE-46B0-B4CF-EE4C9E5A008A}"/>
              </a:ext>
            </a:extLst>
          </p:cNvPr>
          <p:cNvSpPr txBox="1"/>
          <p:nvPr/>
        </p:nvSpPr>
        <p:spPr>
          <a:xfrm>
            <a:off x="676350" y="1689458"/>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St. Croix Hospice Values</a:t>
            </a:r>
          </a:p>
        </p:txBody>
      </p:sp>
      <p:sp>
        <p:nvSpPr>
          <p:cNvPr id="9" name="TextBox 8">
            <a:extLst>
              <a:ext uri="{FF2B5EF4-FFF2-40B4-BE49-F238E27FC236}">
                <a16:creationId xmlns:a16="http://schemas.microsoft.com/office/drawing/2014/main" id="{31D28C5F-B772-4EB8-819B-40F700A1DBF0}"/>
              </a:ext>
            </a:extLst>
          </p:cNvPr>
          <p:cNvSpPr txBox="1"/>
          <p:nvPr/>
        </p:nvSpPr>
        <p:spPr>
          <a:xfrm>
            <a:off x="676350" y="3232065"/>
            <a:ext cx="3431823" cy="2862322"/>
          </a:xfrm>
          <a:prstGeom prst="rect">
            <a:avLst/>
          </a:prstGeom>
          <a:noFill/>
        </p:spPr>
        <p:txBody>
          <a:bodyPr wrap="square" rtlCol="0">
            <a:spAutoFit/>
          </a:bodyPr>
          <a:lstStyle/>
          <a:p>
            <a:r>
              <a:rPr lang="en-US" sz="3600" b="1" dirty="0">
                <a:solidFill>
                  <a:schemeClr val="tx1">
                    <a:lumMod val="85000"/>
                    <a:lumOff val="15000"/>
                  </a:schemeClr>
                </a:solidFill>
              </a:rPr>
              <a:t>I</a:t>
            </a:r>
            <a:r>
              <a:rPr lang="en-US" sz="3600" dirty="0">
                <a:solidFill>
                  <a:schemeClr val="tx1">
                    <a:lumMod val="85000"/>
                    <a:lumOff val="15000"/>
                  </a:schemeClr>
                </a:solidFill>
              </a:rPr>
              <a:t>ntegrity</a:t>
            </a:r>
          </a:p>
          <a:p>
            <a:r>
              <a:rPr lang="en-US" sz="3600" b="1" dirty="0">
                <a:solidFill>
                  <a:schemeClr val="tx1">
                    <a:lumMod val="85000"/>
                    <a:lumOff val="15000"/>
                  </a:schemeClr>
                </a:solidFill>
              </a:rPr>
              <a:t>C</a:t>
            </a:r>
            <a:r>
              <a:rPr lang="en-US" sz="3600" dirty="0">
                <a:solidFill>
                  <a:schemeClr val="tx1">
                    <a:lumMod val="85000"/>
                    <a:lumOff val="15000"/>
                  </a:schemeClr>
                </a:solidFill>
              </a:rPr>
              <a:t>ollaboration</a:t>
            </a:r>
          </a:p>
          <a:p>
            <a:r>
              <a:rPr lang="en-US" sz="3600" b="1" dirty="0">
                <a:solidFill>
                  <a:schemeClr val="tx1">
                    <a:lumMod val="85000"/>
                    <a:lumOff val="15000"/>
                  </a:schemeClr>
                </a:solidFill>
              </a:rPr>
              <a:t>A</a:t>
            </a:r>
            <a:r>
              <a:rPr lang="en-US" sz="3600" dirty="0">
                <a:solidFill>
                  <a:schemeClr val="tx1">
                    <a:lumMod val="85000"/>
                    <a:lumOff val="15000"/>
                  </a:schemeClr>
                </a:solidFill>
              </a:rPr>
              <a:t>ccountability</a:t>
            </a:r>
          </a:p>
          <a:p>
            <a:r>
              <a:rPr lang="en-US" sz="3600" b="1" dirty="0">
                <a:solidFill>
                  <a:schemeClr val="tx1">
                    <a:lumMod val="85000"/>
                    <a:lumOff val="15000"/>
                  </a:schemeClr>
                </a:solidFill>
              </a:rPr>
              <a:t>R</a:t>
            </a:r>
            <a:r>
              <a:rPr lang="en-US" sz="3600" dirty="0">
                <a:solidFill>
                  <a:schemeClr val="tx1">
                    <a:lumMod val="85000"/>
                    <a:lumOff val="15000"/>
                  </a:schemeClr>
                </a:solidFill>
              </a:rPr>
              <a:t>espect</a:t>
            </a:r>
          </a:p>
          <a:p>
            <a:r>
              <a:rPr lang="en-US" sz="3600" b="1" dirty="0">
                <a:solidFill>
                  <a:schemeClr val="tx1">
                    <a:lumMod val="85000"/>
                    <a:lumOff val="15000"/>
                  </a:schemeClr>
                </a:solidFill>
              </a:rPr>
              <a:t>E</a:t>
            </a:r>
            <a:r>
              <a:rPr lang="en-US" sz="3600" dirty="0">
                <a:solidFill>
                  <a:schemeClr val="tx1">
                    <a:lumMod val="85000"/>
                    <a:lumOff val="15000"/>
                  </a:schemeClr>
                </a:solidFill>
              </a:rPr>
              <a:t>xcellence</a:t>
            </a:r>
          </a:p>
        </p:txBody>
      </p:sp>
      <p:pic>
        <p:nvPicPr>
          <p:cNvPr id="11" name="Picture 10">
            <a:extLst>
              <a:ext uri="{FF2B5EF4-FFF2-40B4-BE49-F238E27FC236}">
                <a16:creationId xmlns:a16="http://schemas.microsoft.com/office/drawing/2014/main" id="{6F007F3B-C9FC-47B5-8D1E-E0B1FA3A43BF}"/>
              </a:ext>
            </a:extLst>
          </p:cNvPr>
          <p:cNvPicPr>
            <a:picLocks noChangeAspect="1"/>
          </p:cNvPicPr>
          <p:nvPr/>
        </p:nvPicPr>
        <p:blipFill rotWithShape="1">
          <a:blip r:embed="rId4">
            <a:extLst>
              <a:ext uri="{28A0092B-C50C-407E-A947-70E740481C1C}">
                <a14:useLocalDpi xmlns:a14="http://schemas.microsoft.com/office/drawing/2010/main" val="0"/>
              </a:ext>
            </a:extLst>
          </a:blip>
          <a:srcRect l="13389" t="11465" r="7365"/>
          <a:stretch/>
        </p:blipFill>
        <p:spPr>
          <a:xfrm>
            <a:off x="4108173" y="2896104"/>
            <a:ext cx="4744279" cy="3534245"/>
          </a:xfrm>
          <a:prstGeom prst="rect">
            <a:avLst/>
          </a:prstGeom>
        </p:spPr>
      </p:pic>
    </p:spTree>
    <p:extLst>
      <p:ext uri="{BB962C8B-B14F-4D97-AF65-F5344CB8AC3E}">
        <p14:creationId xmlns:p14="http://schemas.microsoft.com/office/powerpoint/2010/main" val="199031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390699" y="1793133"/>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Levels of Hospice</a:t>
            </a:r>
          </a:p>
        </p:txBody>
      </p:sp>
      <p:sp>
        <p:nvSpPr>
          <p:cNvPr id="7" name="Rectangle 6">
            <a:extLst>
              <a:ext uri="{FF2B5EF4-FFF2-40B4-BE49-F238E27FC236}">
                <a16:creationId xmlns:a16="http://schemas.microsoft.com/office/drawing/2014/main" id="{44A3ABBF-73A6-4130-962A-E129B1293307}"/>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ADF8C21-26CF-483D-BC73-C776C1CB7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
        <p:nvSpPr>
          <p:cNvPr id="3" name="Rectangle 2">
            <a:extLst>
              <a:ext uri="{FF2B5EF4-FFF2-40B4-BE49-F238E27FC236}">
                <a16:creationId xmlns:a16="http://schemas.microsoft.com/office/drawing/2014/main" id="{B2DCCCC7-B609-4006-A175-07443F162859}"/>
              </a:ext>
            </a:extLst>
          </p:cNvPr>
          <p:cNvSpPr/>
          <p:nvPr/>
        </p:nvSpPr>
        <p:spPr>
          <a:xfrm>
            <a:off x="390699" y="2733567"/>
            <a:ext cx="8753301" cy="3477875"/>
          </a:xfrm>
          <a:prstGeom prst="rect">
            <a:avLst/>
          </a:prstGeom>
        </p:spPr>
        <p:txBody>
          <a:bodyPr wrap="square">
            <a:spAutoFit/>
          </a:bodyPr>
          <a:lstStyle/>
          <a:p>
            <a:pPr fontAlgn="base">
              <a:spcAft>
                <a:spcPts val="1200"/>
              </a:spcAft>
            </a:pPr>
            <a:r>
              <a:rPr lang="en-US" b="1" dirty="0">
                <a:ea typeface="MS PGothic" panose="020B0600070205080204" pitchFamily="34" charset="-128"/>
                <a:cs typeface="ＭＳ Ｐゴシック" charset="0"/>
              </a:rPr>
              <a:t>Level 4: Respite Care</a:t>
            </a:r>
          </a:p>
          <a:p>
            <a:pPr marL="285750" indent="-285750" fontAlgn="base">
              <a:spcAft>
                <a:spcPts val="1200"/>
              </a:spcAft>
              <a:buFont typeface="Arial" panose="020B0604020202020204" pitchFamily="34" charset="0"/>
              <a:buChar char="•"/>
            </a:pPr>
            <a:r>
              <a:rPr lang="en-US" dirty="0">
                <a:ea typeface="MS PGothic" panose="020B0600070205080204" pitchFamily="34" charset="-128"/>
                <a:cs typeface="ＭＳ Ｐゴシック" charset="0"/>
              </a:rPr>
              <a:t>Respite care services are more for the family than the patient. </a:t>
            </a:r>
          </a:p>
          <a:p>
            <a:pPr marL="285750" indent="-285750" fontAlgn="base">
              <a:spcAft>
                <a:spcPts val="1200"/>
              </a:spcAft>
              <a:buFont typeface="Arial" panose="020B0604020202020204" pitchFamily="34" charset="0"/>
              <a:buChar char="•"/>
            </a:pPr>
            <a:r>
              <a:rPr lang="en-US" dirty="0">
                <a:ea typeface="MS PGothic" panose="020B0600070205080204" pitchFamily="34" charset="-128"/>
                <a:cs typeface="ＭＳ Ｐゴシック" charset="0"/>
              </a:rPr>
              <a:t>If the patient does not meet criteria to qualify them for continuous care or inpatient care, but the family is having a difficult time, respite care may be an option.</a:t>
            </a:r>
          </a:p>
          <a:p>
            <a:pPr marL="285750" indent="-285750" fontAlgn="base">
              <a:spcAft>
                <a:spcPts val="1200"/>
              </a:spcAft>
              <a:buFont typeface="Arial" panose="020B0604020202020204" pitchFamily="34" charset="0"/>
              <a:buChar char="•"/>
            </a:pPr>
            <a:r>
              <a:rPr lang="en-US" dirty="0">
                <a:ea typeface="MS PGothic" panose="020B0600070205080204" pitchFamily="34" charset="-128"/>
                <a:cs typeface="ＭＳ Ｐゴシック" charset="0"/>
              </a:rPr>
              <a:t>If a patient’s family is the primary source of care and cannot meet their loved one's needs due to caregiver stress or other extenuating circumstances, a patient may temporarily be admitted to an inpatient environment to give the family a needed break or respite.</a:t>
            </a:r>
          </a:p>
          <a:p>
            <a:pPr marL="285750" indent="-285750" fontAlgn="base">
              <a:spcAft>
                <a:spcPts val="1200"/>
              </a:spcAft>
              <a:buFont typeface="Arial" panose="020B0604020202020204" pitchFamily="34" charset="0"/>
              <a:buChar char="•"/>
            </a:pPr>
            <a:r>
              <a:rPr lang="en-US" dirty="0">
                <a:ea typeface="MS PGothic" panose="020B0600070205080204" pitchFamily="34" charset="-128"/>
                <a:cs typeface="ＭＳ Ｐゴシック" charset="0"/>
              </a:rPr>
              <a:t>There is a five-day limit on respite care. Once that period expires, the patient is discharged and returns home.</a:t>
            </a:r>
          </a:p>
        </p:txBody>
      </p:sp>
    </p:spTree>
    <p:extLst>
      <p:ext uri="{BB962C8B-B14F-4D97-AF65-F5344CB8AC3E}">
        <p14:creationId xmlns:p14="http://schemas.microsoft.com/office/powerpoint/2010/main" val="673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413199" y="1851634"/>
            <a:ext cx="10938933" cy="830997"/>
          </a:xfrm>
          <a:prstGeom prst="rect">
            <a:avLst/>
          </a:prstGeom>
          <a:noFill/>
        </p:spPr>
        <p:txBody>
          <a:bodyPr wrap="square" rtlCol="0">
            <a:spAutoFit/>
          </a:bodyPr>
          <a:lstStyle/>
          <a:p>
            <a:r>
              <a:rPr lang="en-US" sz="4800" b="1" dirty="0">
                <a:solidFill>
                  <a:schemeClr val="tx1">
                    <a:lumMod val="85000"/>
                    <a:lumOff val="15000"/>
                  </a:schemeClr>
                </a:solidFill>
                <a:latin typeface="Palatino Linotype" panose="02040502050505030304" pitchFamily="18" charset="0"/>
              </a:rPr>
              <a:t>Where Hospice is Provided</a:t>
            </a:r>
          </a:p>
        </p:txBody>
      </p:sp>
      <p:sp>
        <p:nvSpPr>
          <p:cNvPr id="8" name="TextBox 7">
            <a:extLst>
              <a:ext uri="{FF2B5EF4-FFF2-40B4-BE49-F238E27FC236}">
                <a16:creationId xmlns:a16="http://schemas.microsoft.com/office/drawing/2014/main" id="{DF605BE2-EB2B-4EC8-85A8-9CE1976D7193}"/>
              </a:ext>
            </a:extLst>
          </p:cNvPr>
          <p:cNvSpPr txBox="1"/>
          <p:nvPr/>
        </p:nvSpPr>
        <p:spPr>
          <a:xfrm>
            <a:off x="537904" y="2763848"/>
            <a:ext cx="8068192" cy="4247317"/>
          </a:xfrm>
          <a:prstGeom prst="rect">
            <a:avLst/>
          </a:prstGeom>
          <a:noFill/>
        </p:spPr>
        <p:txBody>
          <a:bodyPr wrap="square" rtlCol="0">
            <a:spAutoFit/>
          </a:bodyPr>
          <a:lstStyle/>
          <a:p>
            <a:pPr lvl="0">
              <a:lnSpc>
                <a:spcPct val="150000"/>
              </a:lnSpc>
            </a:pPr>
            <a:r>
              <a:rPr lang="en-US" b="1" dirty="0">
                <a:solidFill>
                  <a:prstClr val="black"/>
                </a:solidFill>
              </a:rPr>
              <a:t>Anywhere a patient calls home</a:t>
            </a:r>
          </a:p>
          <a:p>
            <a:pPr marL="285744" indent="-285744">
              <a:lnSpc>
                <a:spcPct val="150000"/>
              </a:lnSpc>
              <a:buFont typeface="Arial" panose="020B0604020202020204" pitchFamily="34" charset="0"/>
              <a:buChar char="•"/>
              <a:defRPr/>
            </a:pPr>
            <a:r>
              <a:rPr lang="en-US" altLang="en-US" dirty="0"/>
              <a:t>Patient’</a:t>
            </a:r>
            <a:r>
              <a:rPr lang="en-US" altLang="ja-JP" dirty="0"/>
              <a:t>s home</a:t>
            </a:r>
          </a:p>
          <a:p>
            <a:pPr marL="285744" indent="-285744">
              <a:lnSpc>
                <a:spcPct val="150000"/>
              </a:lnSpc>
              <a:buFont typeface="Arial" panose="020B0604020202020204" pitchFamily="34" charset="0"/>
              <a:buChar char="•"/>
              <a:defRPr/>
            </a:pPr>
            <a:r>
              <a:rPr lang="en-US" altLang="en-US" dirty="0"/>
              <a:t>Family member’</a:t>
            </a:r>
            <a:r>
              <a:rPr lang="en-US" altLang="ja-JP" dirty="0"/>
              <a:t>s home</a:t>
            </a:r>
          </a:p>
          <a:p>
            <a:pPr marL="285744" indent="-285744">
              <a:lnSpc>
                <a:spcPct val="150000"/>
              </a:lnSpc>
              <a:buFont typeface="Arial" panose="020B0604020202020204" pitchFamily="34" charset="0"/>
              <a:buChar char="•"/>
              <a:defRPr/>
            </a:pPr>
            <a:r>
              <a:rPr lang="en-US" altLang="en-US" dirty="0"/>
              <a:t>Assisted living facility</a:t>
            </a:r>
          </a:p>
          <a:p>
            <a:pPr marL="285744" indent="-285744">
              <a:lnSpc>
                <a:spcPct val="150000"/>
              </a:lnSpc>
              <a:buFont typeface="Arial" panose="020B0604020202020204" pitchFamily="34" charset="0"/>
              <a:buChar char="•"/>
              <a:defRPr/>
            </a:pPr>
            <a:r>
              <a:rPr lang="en-US" altLang="en-US" dirty="0"/>
              <a:t>Nursing facility</a:t>
            </a:r>
          </a:p>
          <a:p>
            <a:pPr marL="285744" indent="-285744">
              <a:lnSpc>
                <a:spcPct val="150000"/>
              </a:lnSpc>
              <a:buFont typeface="Arial" panose="020B0604020202020204" pitchFamily="34" charset="0"/>
              <a:buChar char="•"/>
              <a:defRPr/>
            </a:pPr>
            <a:r>
              <a:rPr lang="en-US" altLang="en-US" dirty="0"/>
              <a:t>Residential care home</a:t>
            </a:r>
          </a:p>
          <a:p>
            <a:pPr marL="285744" indent="-285744">
              <a:lnSpc>
                <a:spcPct val="150000"/>
              </a:lnSpc>
              <a:buFont typeface="Arial" panose="020B0604020202020204" pitchFamily="34" charset="0"/>
              <a:buChar char="•"/>
              <a:defRPr/>
            </a:pPr>
            <a:endParaRPr lang="en-US" altLang="en-US" dirty="0"/>
          </a:p>
          <a:p>
            <a:pPr>
              <a:defRPr/>
            </a:pPr>
            <a:r>
              <a:rPr lang="en-US" altLang="en-US" dirty="0"/>
              <a:t>No one is turned away due to race, religion, gender, sexual orientation, disabilities, communicable disease, national origin or ability to pay.</a:t>
            </a:r>
          </a:p>
          <a:p>
            <a:pPr marL="285744" indent="-285744">
              <a:lnSpc>
                <a:spcPct val="150000"/>
              </a:lnSpc>
              <a:buFont typeface="Arial" panose="020B0604020202020204" pitchFamily="34" charset="0"/>
              <a:buChar char="•"/>
              <a:defRPr/>
            </a:pPr>
            <a:endParaRPr lang="en-US" altLang="en-US" dirty="0"/>
          </a:p>
          <a:p>
            <a:pPr marL="285744" indent="-285744">
              <a:buFont typeface="Arial" panose="020B0604020202020204" pitchFamily="34" charset="0"/>
              <a:buChar char="•"/>
            </a:pPr>
            <a:endParaRPr lang="en-US" dirty="0">
              <a:solidFill>
                <a:schemeClr val="tx1">
                  <a:lumMod val="85000"/>
                  <a:lumOff val="15000"/>
                </a:schemeClr>
              </a:solidFill>
            </a:endParaRPr>
          </a:p>
        </p:txBody>
      </p:sp>
      <p:sp>
        <p:nvSpPr>
          <p:cNvPr id="7" name="Rectangle 6">
            <a:extLst>
              <a:ext uri="{FF2B5EF4-FFF2-40B4-BE49-F238E27FC236}">
                <a16:creationId xmlns:a16="http://schemas.microsoft.com/office/drawing/2014/main" id="{94A86E6F-956C-4882-B606-6F9686505F8F}"/>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E07B39D-6C97-466C-B800-1CE86AE1E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323753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413199" y="1893525"/>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Hospice Diagnoses</a:t>
            </a:r>
          </a:p>
        </p:txBody>
      </p:sp>
      <p:sp>
        <p:nvSpPr>
          <p:cNvPr id="8" name="TextBox 7">
            <a:extLst>
              <a:ext uri="{FF2B5EF4-FFF2-40B4-BE49-F238E27FC236}">
                <a16:creationId xmlns:a16="http://schemas.microsoft.com/office/drawing/2014/main" id="{DF605BE2-EB2B-4EC8-85A8-9CE1976D7193}"/>
              </a:ext>
            </a:extLst>
          </p:cNvPr>
          <p:cNvSpPr txBox="1"/>
          <p:nvPr/>
        </p:nvSpPr>
        <p:spPr>
          <a:xfrm>
            <a:off x="413199" y="2956447"/>
            <a:ext cx="7833026" cy="3662541"/>
          </a:xfrm>
          <a:prstGeom prst="rect">
            <a:avLst/>
          </a:prstGeom>
          <a:noFill/>
        </p:spPr>
        <p:txBody>
          <a:bodyPr wrap="square" rtlCol="0">
            <a:spAutoFit/>
          </a:bodyPr>
          <a:lstStyle/>
          <a:p>
            <a:pPr marL="285744" indent="-285744">
              <a:spcAft>
                <a:spcPts val="1200"/>
              </a:spcAft>
              <a:buFont typeface="Arial" panose="020B0604020202020204" pitchFamily="34" charset="0"/>
              <a:buChar char="•"/>
              <a:defRPr/>
            </a:pPr>
            <a:r>
              <a:rPr lang="en-US" altLang="en-US" dirty="0"/>
              <a:t>Heart disease/chronic heart failure</a:t>
            </a:r>
          </a:p>
          <a:p>
            <a:pPr marL="285744" indent="-285744">
              <a:spcAft>
                <a:spcPts val="1200"/>
              </a:spcAft>
              <a:buFont typeface="Arial" panose="020B0604020202020204" pitchFamily="34" charset="0"/>
              <a:buChar char="•"/>
              <a:defRPr/>
            </a:pPr>
            <a:r>
              <a:rPr lang="en-US" altLang="en-US" dirty="0"/>
              <a:t>Pulmonary disease/chronic obstructive pulmonary disease</a:t>
            </a:r>
          </a:p>
          <a:p>
            <a:pPr marL="285744" indent="-285744">
              <a:spcAft>
                <a:spcPts val="1200"/>
              </a:spcAft>
              <a:buFont typeface="Arial" panose="020B0604020202020204" pitchFamily="34" charset="0"/>
              <a:buChar char="•"/>
              <a:defRPr/>
            </a:pPr>
            <a:r>
              <a:rPr lang="en-US" altLang="en-US" dirty="0"/>
              <a:t>Cancer</a:t>
            </a:r>
          </a:p>
          <a:p>
            <a:pPr marL="285744" indent="-285744">
              <a:spcAft>
                <a:spcPts val="1200"/>
              </a:spcAft>
              <a:buFont typeface="Arial" panose="020B0604020202020204" pitchFamily="34" charset="0"/>
              <a:buChar char="•"/>
              <a:defRPr/>
            </a:pPr>
            <a:r>
              <a:rPr lang="en-US" altLang="en-US" dirty="0"/>
              <a:t>Liver disease</a:t>
            </a:r>
          </a:p>
          <a:p>
            <a:pPr marL="285744" indent="-285744">
              <a:spcAft>
                <a:spcPts val="1200"/>
              </a:spcAft>
              <a:buFont typeface="Arial" panose="020B0604020202020204" pitchFamily="34" charset="0"/>
              <a:buChar char="•"/>
              <a:defRPr/>
            </a:pPr>
            <a:r>
              <a:rPr lang="en-US" altLang="en-US" dirty="0"/>
              <a:t>Kidney disease/renal failure</a:t>
            </a:r>
          </a:p>
          <a:p>
            <a:pPr marL="285744" indent="-285744">
              <a:spcAft>
                <a:spcPts val="1200"/>
              </a:spcAft>
              <a:buFont typeface="Arial" panose="020B0604020202020204" pitchFamily="34" charset="0"/>
              <a:buChar char="•"/>
              <a:defRPr/>
            </a:pPr>
            <a:r>
              <a:rPr lang="en-US" altLang="en-US" dirty="0"/>
              <a:t>Alzheimer’s and other dementia-related disorders (Frontotemporal disorders, Lewy body dementia vascular dementia)</a:t>
            </a:r>
          </a:p>
          <a:p>
            <a:pPr marL="285744" indent="-285744">
              <a:spcAft>
                <a:spcPts val="1200"/>
              </a:spcAft>
              <a:buFont typeface="Arial" panose="020B0604020202020204" pitchFamily="34" charset="0"/>
              <a:buChar char="•"/>
              <a:defRPr/>
            </a:pPr>
            <a:r>
              <a:rPr lang="en-US" altLang="en-US" dirty="0"/>
              <a:t>Stroke</a:t>
            </a:r>
          </a:p>
          <a:p>
            <a:pPr marL="285744" indent="-285744">
              <a:spcAft>
                <a:spcPts val="1200"/>
              </a:spcAft>
              <a:buFont typeface="Arial" panose="020B0604020202020204" pitchFamily="34" charset="0"/>
              <a:buChar char="•"/>
            </a:pPr>
            <a:endParaRPr lang="en-US" dirty="0">
              <a:solidFill>
                <a:schemeClr val="tx1">
                  <a:lumMod val="85000"/>
                  <a:lumOff val="15000"/>
                </a:schemeClr>
              </a:solidFill>
            </a:endParaRPr>
          </a:p>
        </p:txBody>
      </p:sp>
      <p:sp>
        <p:nvSpPr>
          <p:cNvPr id="7" name="Rectangle 6">
            <a:extLst>
              <a:ext uri="{FF2B5EF4-FFF2-40B4-BE49-F238E27FC236}">
                <a16:creationId xmlns:a16="http://schemas.microsoft.com/office/drawing/2014/main" id="{E50A5CDB-5D65-4671-B1F3-7E6CFA7BB801}"/>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E9BEA26-33B3-4249-A25A-DAD734922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112199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1098342" y="1514598"/>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Hospice Eligibility</a:t>
            </a:r>
          </a:p>
        </p:txBody>
      </p:sp>
      <p:sp>
        <p:nvSpPr>
          <p:cNvPr id="7" name="Rectangle 6">
            <a:extLst>
              <a:ext uri="{FF2B5EF4-FFF2-40B4-BE49-F238E27FC236}">
                <a16:creationId xmlns:a16="http://schemas.microsoft.com/office/drawing/2014/main" id="{98BC5555-D1D7-42D6-8668-96DAF47D16A9}"/>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200B223-6380-43AE-8F93-F266A756C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pic>
        <p:nvPicPr>
          <p:cNvPr id="5" name="Picture 4">
            <a:extLst>
              <a:ext uri="{FF2B5EF4-FFF2-40B4-BE49-F238E27FC236}">
                <a16:creationId xmlns:a16="http://schemas.microsoft.com/office/drawing/2014/main" id="{644114CA-DF91-4B47-82D6-1BBF9B437B4C}"/>
              </a:ext>
            </a:extLst>
          </p:cNvPr>
          <p:cNvPicPr>
            <a:picLocks noChangeAspect="1"/>
          </p:cNvPicPr>
          <p:nvPr/>
        </p:nvPicPr>
        <p:blipFill rotWithShape="1">
          <a:blip r:embed="rId4">
            <a:extLst>
              <a:ext uri="{28A0092B-C50C-407E-A947-70E740481C1C}">
                <a14:useLocalDpi xmlns:a14="http://schemas.microsoft.com/office/drawing/2010/main" val="0"/>
              </a:ext>
            </a:extLst>
          </a:blip>
          <a:srcRect t="48438" b="9137"/>
          <a:stretch/>
        </p:blipFill>
        <p:spPr>
          <a:xfrm>
            <a:off x="283695" y="2468442"/>
            <a:ext cx="7546894" cy="4143393"/>
          </a:xfrm>
          <a:prstGeom prst="rect">
            <a:avLst/>
          </a:prstGeom>
        </p:spPr>
      </p:pic>
    </p:spTree>
    <p:extLst>
      <p:ext uri="{BB962C8B-B14F-4D97-AF65-F5344CB8AC3E}">
        <p14:creationId xmlns:p14="http://schemas.microsoft.com/office/powerpoint/2010/main" val="1661384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402964" y="1878312"/>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Hospice Myths</a:t>
            </a:r>
          </a:p>
        </p:txBody>
      </p:sp>
      <p:sp>
        <p:nvSpPr>
          <p:cNvPr id="8" name="TextBox 7">
            <a:extLst>
              <a:ext uri="{FF2B5EF4-FFF2-40B4-BE49-F238E27FC236}">
                <a16:creationId xmlns:a16="http://schemas.microsoft.com/office/drawing/2014/main" id="{DF605BE2-EB2B-4EC8-85A8-9CE1976D7193}"/>
              </a:ext>
            </a:extLst>
          </p:cNvPr>
          <p:cNvSpPr txBox="1"/>
          <p:nvPr/>
        </p:nvSpPr>
        <p:spPr>
          <a:xfrm>
            <a:off x="402964" y="3047806"/>
            <a:ext cx="8150089" cy="3046988"/>
          </a:xfrm>
          <a:prstGeom prst="rect">
            <a:avLst/>
          </a:prstGeom>
          <a:noFill/>
        </p:spPr>
        <p:txBody>
          <a:bodyPr wrap="square" rtlCol="0">
            <a:spAutoFit/>
          </a:bodyPr>
          <a:lstStyle/>
          <a:p>
            <a:pPr lvl="0"/>
            <a:r>
              <a:rPr lang="en-US" sz="2400" b="1" dirty="0">
                <a:solidFill>
                  <a:prstClr val="black"/>
                </a:solidFill>
              </a:rPr>
              <a:t>Myth:</a:t>
            </a:r>
          </a:p>
          <a:p>
            <a:pPr lvl="0"/>
            <a:r>
              <a:rPr lang="en-US" altLang="en-US" sz="2400" dirty="0">
                <a:solidFill>
                  <a:prstClr val="black"/>
                </a:solidFill>
              </a:rPr>
              <a:t>“My loved one is already receiving care from a facility. What more can hospice do?”</a:t>
            </a:r>
          </a:p>
          <a:p>
            <a:pPr lvl="0"/>
            <a:endParaRPr lang="en-US" altLang="en-US" sz="2400" dirty="0">
              <a:solidFill>
                <a:prstClr val="black"/>
              </a:solidFill>
            </a:endParaRPr>
          </a:p>
          <a:p>
            <a:pPr lvl="0"/>
            <a:r>
              <a:rPr lang="en-US" altLang="en-US" sz="2400" b="1" dirty="0">
                <a:solidFill>
                  <a:prstClr val="black"/>
                </a:solidFill>
              </a:rPr>
              <a:t>Reality:</a:t>
            </a:r>
          </a:p>
          <a:p>
            <a:pPr lvl="0"/>
            <a:r>
              <a:rPr lang="en-US" altLang="en-US" sz="2400" dirty="0">
                <a:solidFill>
                  <a:prstClr val="black"/>
                </a:solidFill>
              </a:rPr>
              <a:t>Hospice will complement the facility care by providing additional 1:1 care and support for you and your loved one at the end-of-life.</a:t>
            </a:r>
          </a:p>
        </p:txBody>
      </p:sp>
      <p:sp>
        <p:nvSpPr>
          <p:cNvPr id="7" name="Rectangle 6">
            <a:extLst>
              <a:ext uri="{FF2B5EF4-FFF2-40B4-BE49-F238E27FC236}">
                <a16:creationId xmlns:a16="http://schemas.microsoft.com/office/drawing/2014/main" id="{B88135F6-6679-4B33-AA97-F1C41C29CAC6}"/>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398F66C-18F7-4CBD-91EC-E47FC2D26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356509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459899" y="1865156"/>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Hospice Myths</a:t>
            </a:r>
          </a:p>
        </p:txBody>
      </p:sp>
      <p:sp>
        <p:nvSpPr>
          <p:cNvPr id="8" name="TextBox 7">
            <a:extLst>
              <a:ext uri="{FF2B5EF4-FFF2-40B4-BE49-F238E27FC236}">
                <a16:creationId xmlns:a16="http://schemas.microsoft.com/office/drawing/2014/main" id="{DF605BE2-EB2B-4EC8-85A8-9CE1976D7193}"/>
              </a:ext>
            </a:extLst>
          </p:cNvPr>
          <p:cNvSpPr txBox="1"/>
          <p:nvPr/>
        </p:nvSpPr>
        <p:spPr>
          <a:xfrm>
            <a:off x="459899" y="3034651"/>
            <a:ext cx="8224202" cy="2677656"/>
          </a:xfrm>
          <a:prstGeom prst="rect">
            <a:avLst/>
          </a:prstGeom>
          <a:noFill/>
        </p:spPr>
        <p:txBody>
          <a:bodyPr wrap="square" rtlCol="0">
            <a:spAutoFit/>
          </a:bodyPr>
          <a:lstStyle/>
          <a:p>
            <a:pPr lvl="0"/>
            <a:r>
              <a:rPr lang="en-US" sz="2400" b="1" dirty="0">
                <a:solidFill>
                  <a:prstClr val="black"/>
                </a:solidFill>
              </a:rPr>
              <a:t>Myth:</a:t>
            </a:r>
          </a:p>
          <a:p>
            <a:pPr lvl="0"/>
            <a:r>
              <a:rPr lang="en-US" altLang="en-US" sz="2400" dirty="0">
                <a:solidFill>
                  <a:prstClr val="black"/>
                </a:solidFill>
              </a:rPr>
              <a:t>“</a:t>
            </a:r>
            <a:r>
              <a:rPr lang="en-US" altLang="ja-JP" sz="2400" dirty="0"/>
              <a:t>I worry my loved one will die more quickly if signed up for hospice care.”</a:t>
            </a:r>
            <a:endParaRPr lang="en-US" altLang="en-US" sz="2400" dirty="0">
              <a:solidFill>
                <a:prstClr val="black"/>
              </a:solidFill>
            </a:endParaRPr>
          </a:p>
          <a:p>
            <a:pPr lvl="0"/>
            <a:endParaRPr lang="en-US" altLang="en-US" sz="2400" dirty="0">
              <a:solidFill>
                <a:prstClr val="black"/>
              </a:solidFill>
            </a:endParaRPr>
          </a:p>
          <a:p>
            <a:pPr lvl="0"/>
            <a:r>
              <a:rPr lang="en-US" altLang="en-US" sz="2400" b="1" dirty="0">
                <a:solidFill>
                  <a:prstClr val="black"/>
                </a:solidFill>
              </a:rPr>
              <a:t>Reality:</a:t>
            </a:r>
          </a:p>
          <a:p>
            <a:pPr lvl="0"/>
            <a:r>
              <a:rPr lang="en-US" altLang="en-US" sz="2400" dirty="0">
                <a:solidFill>
                  <a:prstClr val="black"/>
                </a:solidFill>
              </a:rPr>
              <a:t>Research shows patients live an average of 29 days longer than patients without hospice care.</a:t>
            </a:r>
          </a:p>
        </p:txBody>
      </p:sp>
      <p:sp>
        <p:nvSpPr>
          <p:cNvPr id="7" name="Rectangle 6">
            <a:extLst>
              <a:ext uri="{FF2B5EF4-FFF2-40B4-BE49-F238E27FC236}">
                <a16:creationId xmlns:a16="http://schemas.microsoft.com/office/drawing/2014/main" id="{4B086FEB-5C37-4E9A-B403-F111C72084C5}"/>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0AA8980-A11F-4B3D-BDAA-52276AED3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3064529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625551" y="2096597"/>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Hospice Myths</a:t>
            </a:r>
          </a:p>
        </p:txBody>
      </p:sp>
      <p:sp>
        <p:nvSpPr>
          <p:cNvPr id="8" name="TextBox 7">
            <a:extLst>
              <a:ext uri="{FF2B5EF4-FFF2-40B4-BE49-F238E27FC236}">
                <a16:creationId xmlns:a16="http://schemas.microsoft.com/office/drawing/2014/main" id="{DF605BE2-EB2B-4EC8-85A8-9CE1976D7193}"/>
              </a:ext>
            </a:extLst>
          </p:cNvPr>
          <p:cNvSpPr txBox="1"/>
          <p:nvPr/>
        </p:nvSpPr>
        <p:spPr>
          <a:xfrm>
            <a:off x="625551" y="3266092"/>
            <a:ext cx="7230288" cy="2603790"/>
          </a:xfrm>
          <a:prstGeom prst="rect">
            <a:avLst/>
          </a:prstGeom>
          <a:noFill/>
        </p:spPr>
        <p:txBody>
          <a:bodyPr wrap="square" rtlCol="0">
            <a:spAutoFit/>
          </a:bodyPr>
          <a:lstStyle/>
          <a:p>
            <a:pPr lvl="0"/>
            <a:r>
              <a:rPr lang="en-US" sz="2400" b="1" dirty="0">
                <a:solidFill>
                  <a:prstClr val="black"/>
                </a:solidFill>
              </a:rPr>
              <a:t>Myth:</a:t>
            </a:r>
          </a:p>
          <a:p>
            <a:pPr>
              <a:lnSpc>
                <a:spcPct val="90000"/>
              </a:lnSpc>
            </a:pPr>
            <a:r>
              <a:rPr lang="ja-JP" altLang="en-US" sz="2400" dirty="0"/>
              <a:t>“</a:t>
            </a:r>
            <a:r>
              <a:rPr lang="en-US" altLang="ja-JP" sz="2400" dirty="0"/>
              <a:t>My loved one cannot afford to pay for additional health care services.</a:t>
            </a:r>
            <a:r>
              <a:rPr lang="ja-JP" altLang="en-US" sz="2400" dirty="0"/>
              <a:t>”</a:t>
            </a:r>
            <a:endParaRPr lang="en-US" altLang="ja-JP" sz="2400" dirty="0"/>
          </a:p>
          <a:p>
            <a:pPr lvl="0"/>
            <a:endParaRPr lang="en-US" altLang="en-US" sz="2400" dirty="0">
              <a:solidFill>
                <a:prstClr val="black"/>
              </a:solidFill>
            </a:endParaRPr>
          </a:p>
          <a:p>
            <a:pPr lvl="0"/>
            <a:r>
              <a:rPr lang="en-US" altLang="en-US" sz="2400" b="1" dirty="0">
                <a:solidFill>
                  <a:prstClr val="black"/>
                </a:solidFill>
              </a:rPr>
              <a:t>Reality:</a:t>
            </a:r>
          </a:p>
          <a:p>
            <a:pPr lvl="0"/>
            <a:r>
              <a:rPr lang="en-US" altLang="en-US" sz="2400" dirty="0">
                <a:solidFill>
                  <a:prstClr val="black"/>
                </a:solidFill>
              </a:rPr>
              <a:t>Hospice is covered by Medicare, Medicaid and most private insurance.</a:t>
            </a:r>
          </a:p>
        </p:txBody>
      </p:sp>
      <p:sp>
        <p:nvSpPr>
          <p:cNvPr id="7" name="Rectangle 6">
            <a:extLst>
              <a:ext uri="{FF2B5EF4-FFF2-40B4-BE49-F238E27FC236}">
                <a16:creationId xmlns:a16="http://schemas.microsoft.com/office/drawing/2014/main" id="{CC6FC552-6171-49BD-B9B2-8C5F77A90E6E}"/>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0E76CCC-D1BB-49AC-8533-829B31780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2487769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349956" y="1636560"/>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Resources</a:t>
            </a:r>
          </a:p>
        </p:txBody>
      </p:sp>
      <p:sp>
        <p:nvSpPr>
          <p:cNvPr id="8" name="TextBox 7">
            <a:extLst>
              <a:ext uri="{FF2B5EF4-FFF2-40B4-BE49-F238E27FC236}">
                <a16:creationId xmlns:a16="http://schemas.microsoft.com/office/drawing/2014/main" id="{DF605BE2-EB2B-4EC8-85A8-9CE1976D7193}"/>
              </a:ext>
            </a:extLst>
          </p:cNvPr>
          <p:cNvSpPr txBox="1"/>
          <p:nvPr/>
        </p:nvSpPr>
        <p:spPr>
          <a:xfrm>
            <a:off x="349956" y="2623102"/>
            <a:ext cx="10649351" cy="2957861"/>
          </a:xfrm>
          <a:prstGeom prst="rect">
            <a:avLst/>
          </a:prstGeom>
          <a:noFill/>
        </p:spPr>
        <p:txBody>
          <a:bodyPr wrap="square" rtlCol="0">
            <a:spAutoFit/>
          </a:bodyPr>
          <a:lstStyle/>
          <a:p>
            <a:pPr marL="285744" indent="-285744">
              <a:lnSpc>
                <a:spcPct val="150000"/>
              </a:lnSpc>
              <a:buFont typeface="Arial" panose="020B0604020202020204" pitchFamily="34" charset="0"/>
              <a:buChar char="•"/>
              <a:defRPr/>
            </a:pPr>
            <a:r>
              <a:rPr lang="en-US" altLang="en-US" dirty="0"/>
              <a:t>Standards of a Hospice Program of Care</a:t>
            </a:r>
          </a:p>
          <a:p>
            <a:pPr marL="285744" indent="-285744">
              <a:lnSpc>
                <a:spcPct val="150000"/>
              </a:lnSpc>
              <a:buFont typeface="Arial" panose="020B0604020202020204" pitchFamily="34" charset="0"/>
              <a:buChar char="•"/>
              <a:defRPr/>
            </a:pPr>
            <a:r>
              <a:rPr lang="en-US" altLang="en-US" dirty="0"/>
              <a:t>Journal of Pain and Symptom Management</a:t>
            </a:r>
          </a:p>
          <a:p>
            <a:pPr marL="285744" indent="-285744">
              <a:lnSpc>
                <a:spcPct val="150000"/>
              </a:lnSpc>
              <a:buFont typeface="Arial" panose="020B0604020202020204" pitchFamily="34" charset="0"/>
              <a:buChar char="•"/>
              <a:defRPr/>
            </a:pPr>
            <a:r>
              <a:rPr lang="en-US" altLang="en-US" dirty="0"/>
              <a:t>Hospice Institute of the Florida Suncoast</a:t>
            </a:r>
          </a:p>
          <a:p>
            <a:pPr marL="285744" indent="-285744">
              <a:lnSpc>
                <a:spcPct val="150000"/>
              </a:lnSpc>
              <a:buFont typeface="Arial" panose="020B0604020202020204" pitchFamily="34" charset="0"/>
              <a:buChar char="•"/>
              <a:defRPr/>
            </a:pPr>
            <a:r>
              <a:rPr lang="en-US" altLang="en-US" dirty="0"/>
              <a:t>National Hospice and Palliative Care Organization: www.nhpco.org</a:t>
            </a:r>
          </a:p>
          <a:p>
            <a:pPr marL="285744" indent="-285744">
              <a:lnSpc>
                <a:spcPct val="150000"/>
              </a:lnSpc>
              <a:buFont typeface="Arial" panose="020B0604020202020204" pitchFamily="34" charset="0"/>
              <a:buChar char="•"/>
              <a:defRPr/>
            </a:pPr>
            <a:r>
              <a:rPr lang="en-US" dirty="0"/>
              <a:t>Dame Cicely Saunders – St. Christopher's Hospice: www.stchristophers.org</a:t>
            </a:r>
          </a:p>
          <a:p>
            <a:pPr marL="285744" indent="-285744">
              <a:lnSpc>
                <a:spcPct val="150000"/>
              </a:lnSpc>
              <a:buFont typeface="Arial" panose="020B0604020202020204" pitchFamily="34" charset="0"/>
              <a:buChar char="•"/>
              <a:defRPr/>
            </a:pPr>
            <a:r>
              <a:rPr lang="en-US" dirty="0"/>
              <a:t>A Perspective on the End of Life: Hospice Care: www.medscape.com</a:t>
            </a:r>
          </a:p>
          <a:p>
            <a:pPr marL="285744" indent="-285744">
              <a:lnSpc>
                <a:spcPct val="150000"/>
              </a:lnSpc>
              <a:buFont typeface="Arial" panose="020B0604020202020204" pitchFamily="34" charset="0"/>
              <a:buChar char="•"/>
            </a:pPr>
            <a:endParaRPr lang="en-US" altLang="en-US" dirty="0">
              <a:solidFill>
                <a:prstClr val="black"/>
              </a:solidFill>
            </a:endParaRPr>
          </a:p>
        </p:txBody>
      </p:sp>
      <p:sp>
        <p:nvSpPr>
          <p:cNvPr id="7" name="Rectangle 6">
            <a:extLst>
              <a:ext uri="{FF2B5EF4-FFF2-40B4-BE49-F238E27FC236}">
                <a16:creationId xmlns:a16="http://schemas.microsoft.com/office/drawing/2014/main" id="{CB73B45D-AA4F-4F79-996A-6C18B86A862A}"/>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B106B71-5D93-4BAD-9569-15666CEB3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2798084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644034-2015-4932-B500-78742CAE6E6D}"/>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t="40495" r="12500" b="11603"/>
          <a:stretch/>
        </p:blipFill>
        <p:spPr>
          <a:xfrm>
            <a:off x="-2" y="1307849"/>
            <a:ext cx="9144001" cy="3893412"/>
          </a:xfrm>
          <a:prstGeom prst="rect">
            <a:avLst/>
          </a:prstGeom>
        </p:spPr>
      </p:pic>
      <p:sp>
        <p:nvSpPr>
          <p:cNvPr id="7" name="Rectangle 6">
            <a:extLst>
              <a:ext uri="{FF2B5EF4-FFF2-40B4-BE49-F238E27FC236}">
                <a16:creationId xmlns:a16="http://schemas.microsoft.com/office/drawing/2014/main" id="{90BFAA11-D33E-4F06-A3ED-B0791BCA6B9E}"/>
              </a:ext>
            </a:extLst>
          </p:cNvPr>
          <p:cNvSpPr/>
          <p:nvPr/>
        </p:nvSpPr>
        <p:spPr>
          <a:xfrm>
            <a:off x="0" y="5243691"/>
            <a:ext cx="9143999" cy="1614311"/>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FDF38C5-8B06-4980-95CB-DF21FA08D157}"/>
              </a:ext>
            </a:extLst>
          </p:cNvPr>
          <p:cNvSpPr txBox="1"/>
          <p:nvPr/>
        </p:nvSpPr>
        <p:spPr>
          <a:xfrm>
            <a:off x="-90311" y="5372195"/>
            <a:ext cx="9324623" cy="1323439"/>
          </a:xfrm>
          <a:prstGeom prst="rect">
            <a:avLst/>
          </a:prstGeom>
          <a:noFill/>
        </p:spPr>
        <p:txBody>
          <a:bodyPr wrap="square" rtlCol="0">
            <a:spAutoFit/>
          </a:bodyPr>
          <a:lstStyle/>
          <a:p>
            <a:pPr algn="ctr"/>
            <a:r>
              <a:rPr lang="en-US" sz="8000" b="1" dirty="0">
                <a:solidFill>
                  <a:schemeClr val="bg1"/>
                </a:solidFill>
                <a:latin typeface="Palatino Linotype" panose="02040502050505030304" pitchFamily="18" charset="0"/>
              </a:rPr>
              <a:t>Hospice 101</a:t>
            </a:r>
          </a:p>
        </p:txBody>
      </p:sp>
      <p:sp>
        <p:nvSpPr>
          <p:cNvPr id="8" name="Rectangle 7">
            <a:extLst>
              <a:ext uri="{FF2B5EF4-FFF2-40B4-BE49-F238E27FC236}">
                <a16:creationId xmlns:a16="http://schemas.microsoft.com/office/drawing/2014/main" id="{09322E90-5CFD-4995-A5EF-AE4C38FEDDCE}"/>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B458539-DDE6-46FE-8717-926BE8A27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580" y="284803"/>
            <a:ext cx="3518843" cy="857951"/>
          </a:xfrm>
          <a:prstGeom prst="rect">
            <a:avLst/>
          </a:prstGeom>
        </p:spPr>
      </p:pic>
      <p:sp>
        <p:nvSpPr>
          <p:cNvPr id="2" name="TextBox 1">
            <a:extLst>
              <a:ext uri="{FF2B5EF4-FFF2-40B4-BE49-F238E27FC236}">
                <a16:creationId xmlns:a16="http://schemas.microsoft.com/office/drawing/2014/main" id="{44D3DE1B-BE2D-41E7-BB3F-2355F32D5DF9}"/>
              </a:ext>
            </a:extLst>
          </p:cNvPr>
          <p:cNvSpPr txBox="1"/>
          <p:nvPr/>
        </p:nvSpPr>
        <p:spPr>
          <a:xfrm>
            <a:off x="2359590" y="2875002"/>
            <a:ext cx="4864170" cy="1107996"/>
          </a:xfrm>
          <a:prstGeom prst="rect">
            <a:avLst/>
          </a:prstGeom>
          <a:noFill/>
        </p:spPr>
        <p:txBody>
          <a:bodyPr wrap="square" rtlCol="0">
            <a:spAutoFit/>
          </a:bodyPr>
          <a:lstStyle/>
          <a:p>
            <a:r>
              <a:rPr lang="en-US" sz="6600" b="1" dirty="0">
                <a:latin typeface="Palatino Linotype" panose="02040502050505030304" pitchFamily="18" charset="0"/>
                <a:cs typeface="Times New Roman" panose="02020603050405020304" pitchFamily="18" charset="0"/>
              </a:rPr>
              <a:t>Questions??</a:t>
            </a:r>
            <a:endParaRPr lang="en-BW" sz="6600" b="1" dirty="0">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68007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503093" y="1744514"/>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Objectives</a:t>
            </a:r>
          </a:p>
        </p:txBody>
      </p:sp>
      <p:sp>
        <p:nvSpPr>
          <p:cNvPr id="7" name="TextBox 6">
            <a:extLst>
              <a:ext uri="{FF2B5EF4-FFF2-40B4-BE49-F238E27FC236}">
                <a16:creationId xmlns:a16="http://schemas.microsoft.com/office/drawing/2014/main" id="{30F4B48D-BACD-4B84-9035-57315538848C}"/>
              </a:ext>
            </a:extLst>
          </p:cNvPr>
          <p:cNvSpPr txBox="1"/>
          <p:nvPr/>
        </p:nvSpPr>
        <p:spPr>
          <a:xfrm>
            <a:off x="503093" y="2698776"/>
            <a:ext cx="10205156" cy="3359061"/>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en-US" altLang="en-US" sz="2400" dirty="0"/>
              <a:t>History of Hospice</a:t>
            </a:r>
          </a:p>
          <a:p>
            <a:pPr marL="285744" indent="-285744">
              <a:lnSpc>
                <a:spcPct val="150000"/>
              </a:lnSpc>
              <a:buFont typeface="Arial" panose="020B0604020202020204" pitchFamily="34" charset="0"/>
              <a:buChar char="•"/>
            </a:pPr>
            <a:r>
              <a:rPr lang="en-US" altLang="en-US" sz="2400" dirty="0"/>
              <a:t>Benefits of Hospice</a:t>
            </a:r>
          </a:p>
          <a:p>
            <a:pPr marL="285744" indent="-285744">
              <a:lnSpc>
                <a:spcPct val="150000"/>
              </a:lnSpc>
              <a:buFont typeface="Arial" panose="020B0604020202020204" pitchFamily="34" charset="0"/>
              <a:buChar char="•"/>
            </a:pPr>
            <a:r>
              <a:rPr lang="en-US" altLang="en-US" sz="2400" dirty="0"/>
              <a:t>Where Hospice is Provided</a:t>
            </a:r>
          </a:p>
          <a:p>
            <a:pPr marL="285744" indent="-285744">
              <a:lnSpc>
                <a:spcPct val="150000"/>
              </a:lnSpc>
              <a:buFont typeface="Arial" panose="020B0604020202020204" pitchFamily="34" charset="0"/>
              <a:buChar char="•"/>
            </a:pPr>
            <a:r>
              <a:rPr lang="en-US" altLang="en-US" sz="2400" dirty="0"/>
              <a:t>The Hospice Care Team</a:t>
            </a:r>
          </a:p>
          <a:p>
            <a:pPr marL="285744" indent="-285744">
              <a:lnSpc>
                <a:spcPct val="150000"/>
              </a:lnSpc>
              <a:buFont typeface="Arial" panose="020B0604020202020204" pitchFamily="34" charset="0"/>
              <a:buChar char="•"/>
            </a:pPr>
            <a:r>
              <a:rPr lang="en-US" altLang="en-US" sz="2400" dirty="0"/>
              <a:t>Hospice Eligibility</a:t>
            </a:r>
          </a:p>
          <a:p>
            <a:pPr marL="285744" indent="-285744">
              <a:lnSpc>
                <a:spcPct val="150000"/>
              </a:lnSpc>
              <a:buFont typeface="Arial" panose="020B0604020202020204" pitchFamily="34" charset="0"/>
              <a:buChar char="•"/>
            </a:pPr>
            <a:r>
              <a:rPr lang="en-US" altLang="en-US" sz="2400" dirty="0"/>
              <a:t>Hospice Myths</a:t>
            </a:r>
          </a:p>
        </p:txBody>
      </p:sp>
      <p:sp>
        <p:nvSpPr>
          <p:cNvPr id="8" name="Rectangle 7">
            <a:extLst>
              <a:ext uri="{FF2B5EF4-FFF2-40B4-BE49-F238E27FC236}">
                <a16:creationId xmlns:a16="http://schemas.microsoft.com/office/drawing/2014/main" id="{D0241BA5-5F46-4C77-BD38-2977AA52E882}"/>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301B110-3158-4BFA-A340-E0AF25D61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114218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CA0732-DB21-47B7-8B38-2F716FBCBCCF}"/>
              </a:ext>
            </a:extLst>
          </p:cNvPr>
          <p:cNvSpPr txBox="1"/>
          <p:nvPr/>
        </p:nvSpPr>
        <p:spPr>
          <a:xfrm>
            <a:off x="387749" y="2294589"/>
            <a:ext cx="8368501" cy="3939540"/>
          </a:xfrm>
          <a:prstGeom prst="rect">
            <a:avLst/>
          </a:prstGeom>
          <a:noFill/>
        </p:spPr>
        <p:txBody>
          <a:bodyPr wrap="square" rtlCol="0">
            <a:spAutoFit/>
          </a:bodyPr>
          <a:lstStyle/>
          <a:p>
            <a:pPr marL="228594" indent="-228594">
              <a:spcBef>
                <a:spcPct val="0"/>
              </a:spcBef>
              <a:buFontTx/>
              <a:buAutoNum type="arabicPeriod"/>
            </a:pPr>
            <a:endParaRPr lang="en-US" altLang="en-US" sz="2800" b="1" i="1" dirty="0">
              <a:solidFill>
                <a:schemeClr val="tx1">
                  <a:lumMod val="85000"/>
                  <a:lumOff val="15000"/>
                </a:schemeClr>
              </a:solidFill>
              <a:latin typeface="Palatino Linotype" panose="02040502050505030304" pitchFamily="18" charset="0"/>
            </a:endParaRPr>
          </a:p>
          <a:p>
            <a:pPr marL="228594" indent="-228594">
              <a:spcBef>
                <a:spcPct val="0"/>
              </a:spcBef>
            </a:pPr>
            <a:r>
              <a:rPr lang="ja-JP" altLang="en-US" sz="3200" b="1" i="1" dirty="0">
                <a:solidFill>
                  <a:schemeClr val="tx1">
                    <a:lumMod val="85000"/>
                    <a:lumOff val="15000"/>
                  </a:schemeClr>
                </a:solidFill>
                <a:latin typeface="Palatino Linotype" panose="02040502050505030304" pitchFamily="18" charset="0"/>
              </a:rPr>
              <a:t>“</a:t>
            </a:r>
            <a:r>
              <a:rPr lang="en-US" altLang="ja-JP" sz="3200" b="1" i="1" dirty="0">
                <a:solidFill>
                  <a:schemeClr val="tx1">
                    <a:lumMod val="85000"/>
                    <a:lumOff val="15000"/>
                  </a:schemeClr>
                </a:solidFill>
                <a:latin typeface="Palatino Linotype" panose="02040502050505030304" pitchFamily="18" charset="0"/>
              </a:rPr>
              <a:t>You matter because of who you are, and you matter to the last moment of your life. We will do all we can, not only to help you die peacefully, but also to live until you die.</a:t>
            </a:r>
            <a:r>
              <a:rPr lang="ja-JP" altLang="en-US" sz="3200" b="1" i="1" dirty="0">
                <a:solidFill>
                  <a:schemeClr val="tx1">
                    <a:lumMod val="85000"/>
                    <a:lumOff val="15000"/>
                  </a:schemeClr>
                </a:solidFill>
                <a:latin typeface="Palatino Linotype" panose="02040502050505030304" pitchFamily="18" charset="0"/>
              </a:rPr>
              <a:t>”</a:t>
            </a:r>
            <a:endParaRPr lang="en-US" altLang="ja-JP" sz="3200" b="1" i="1" dirty="0">
              <a:solidFill>
                <a:schemeClr val="tx1">
                  <a:lumMod val="85000"/>
                  <a:lumOff val="15000"/>
                </a:schemeClr>
              </a:solidFill>
              <a:latin typeface="Palatino Linotype" panose="02040502050505030304" pitchFamily="18" charset="0"/>
            </a:endParaRPr>
          </a:p>
          <a:p>
            <a:pPr marL="228594" indent="-228594">
              <a:spcBef>
                <a:spcPct val="0"/>
              </a:spcBef>
            </a:pPr>
            <a:endParaRPr lang="en-US" altLang="ja-JP" sz="2000" b="1" dirty="0">
              <a:solidFill>
                <a:schemeClr val="tx1">
                  <a:lumMod val="85000"/>
                  <a:lumOff val="15000"/>
                </a:schemeClr>
              </a:solidFill>
              <a:latin typeface="Palatino Linotype" panose="02040502050505030304" pitchFamily="18" charset="0"/>
            </a:endParaRPr>
          </a:p>
          <a:p>
            <a:pPr marL="228594" indent="-228594" algn="r">
              <a:spcBef>
                <a:spcPct val="0"/>
              </a:spcBef>
            </a:pPr>
            <a:r>
              <a:rPr lang="en-US" altLang="ja-JP" sz="2400" b="1" dirty="0">
                <a:solidFill>
                  <a:schemeClr val="tx1">
                    <a:lumMod val="85000"/>
                    <a:lumOff val="15000"/>
                  </a:schemeClr>
                </a:solidFill>
                <a:latin typeface="Palatino Linotype" panose="02040502050505030304" pitchFamily="18" charset="0"/>
              </a:rPr>
              <a:t>-Dame Cicely Saunders</a:t>
            </a:r>
          </a:p>
          <a:p>
            <a:pPr marL="228594" indent="-228594" algn="r">
              <a:spcBef>
                <a:spcPct val="0"/>
              </a:spcBef>
            </a:pPr>
            <a:r>
              <a:rPr lang="en-US" altLang="ja-JP" b="1" dirty="0">
                <a:solidFill>
                  <a:schemeClr val="tx1">
                    <a:lumMod val="85000"/>
                    <a:lumOff val="15000"/>
                  </a:schemeClr>
                </a:solidFill>
                <a:latin typeface="Palatino Linotype" panose="02040502050505030304" pitchFamily="18" charset="0"/>
              </a:rPr>
              <a:t>Founder of the Hospice Movement</a:t>
            </a:r>
          </a:p>
          <a:p>
            <a:endParaRPr lang="en-US" sz="3200" b="1" i="1" dirty="0">
              <a:solidFill>
                <a:schemeClr val="tx1">
                  <a:lumMod val="85000"/>
                  <a:lumOff val="15000"/>
                </a:schemeClr>
              </a:solidFill>
              <a:latin typeface="Palatino Linotype" panose="02040502050505030304" pitchFamily="18" charset="0"/>
            </a:endParaRPr>
          </a:p>
        </p:txBody>
      </p:sp>
      <p:sp>
        <p:nvSpPr>
          <p:cNvPr id="6" name="Rectangle 5">
            <a:extLst>
              <a:ext uri="{FF2B5EF4-FFF2-40B4-BE49-F238E27FC236}">
                <a16:creationId xmlns:a16="http://schemas.microsoft.com/office/drawing/2014/main" id="{00766BC8-486C-43BB-BCE2-9B4362678215}"/>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54B2FB2-754F-4918-AB62-CD19F114C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137259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465792" y="1596444"/>
            <a:ext cx="8262648"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History of Hospice</a:t>
            </a:r>
          </a:p>
        </p:txBody>
      </p:sp>
      <p:sp>
        <p:nvSpPr>
          <p:cNvPr id="8" name="TextBox 7">
            <a:extLst>
              <a:ext uri="{FF2B5EF4-FFF2-40B4-BE49-F238E27FC236}">
                <a16:creationId xmlns:a16="http://schemas.microsoft.com/office/drawing/2014/main" id="{DF605BE2-EB2B-4EC8-85A8-9CE1976D7193}"/>
              </a:ext>
            </a:extLst>
          </p:cNvPr>
          <p:cNvSpPr txBox="1"/>
          <p:nvPr/>
        </p:nvSpPr>
        <p:spPr>
          <a:xfrm>
            <a:off x="187495" y="2914589"/>
            <a:ext cx="4755566" cy="3093154"/>
          </a:xfrm>
          <a:prstGeom prst="rect">
            <a:avLst/>
          </a:prstGeom>
          <a:noFill/>
        </p:spPr>
        <p:txBody>
          <a:bodyPr wrap="square" rtlCol="0">
            <a:spAutoFit/>
          </a:bodyPr>
          <a:lstStyle/>
          <a:p>
            <a:pPr marL="342891" indent="-342891">
              <a:spcAft>
                <a:spcPts val="1800"/>
              </a:spcAft>
              <a:buFont typeface="Arial" panose="020B0604020202020204" pitchFamily="34" charset="0"/>
              <a:buChar char="•"/>
            </a:pPr>
            <a:r>
              <a:rPr lang="en-US" sz="2000" b="1" dirty="0">
                <a:solidFill>
                  <a:schemeClr val="tx1">
                    <a:lumMod val="85000"/>
                    <a:lumOff val="15000"/>
                  </a:schemeClr>
                </a:solidFill>
              </a:rPr>
              <a:t>1974: </a:t>
            </a:r>
            <a:r>
              <a:rPr lang="en-US" sz="2000" dirty="0">
                <a:solidFill>
                  <a:schemeClr val="tx1">
                    <a:lumMod val="85000"/>
                    <a:lumOff val="15000"/>
                  </a:schemeClr>
                </a:solidFill>
              </a:rPr>
              <a:t>America’s first hospice, The Connecticut Hospice, began providing hospice care in the home, funded by the National Cancer Institute.</a:t>
            </a:r>
          </a:p>
          <a:p>
            <a:pPr marL="342891" indent="-342891">
              <a:spcAft>
                <a:spcPts val="1800"/>
              </a:spcAft>
              <a:buFont typeface="Arial" panose="020B0604020202020204" pitchFamily="34" charset="0"/>
              <a:buChar char="•"/>
            </a:pPr>
            <a:r>
              <a:rPr lang="en-US" sz="2000" b="1" dirty="0">
                <a:solidFill>
                  <a:schemeClr val="tx1">
                    <a:lumMod val="85000"/>
                    <a:lumOff val="15000"/>
                  </a:schemeClr>
                </a:solidFill>
              </a:rPr>
              <a:t>1993: </a:t>
            </a:r>
            <a:r>
              <a:rPr lang="en-US" sz="2000" dirty="0">
                <a:solidFill>
                  <a:schemeClr val="tx1">
                    <a:lumMod val="85000"/>
                    <a:lumOff val="15000"/>
                  </a:schemeClr>
                </a:solidFill>
              </a:rPr>
              <a:t>Hospice is introduced as a nationally guaranteed benefit under President Clinton’s health care reform proposal. Hospice is now an accepted part of the health care continuum.</a:t>
            </a:r>
          </a:p>
        </p:txBody>
      </p:sp>
      <p:pic>
        <p:nvPicPr>
          <p:cNvPr id="3" name="Picture 2">
            <a:extLst>
              <a:ext uri="{FF2B5EF4-FFF2-40B4-BE49-F238E27FC236}">
                <a16:creationId xmlns:a16="http://schemas.microsoft.com/office/drawing/2014/main" id="{4FE9C881-AF06-4DDC-82F7-3409CF4A823E}"/>
              </a:ext>
            </a:extLst>
          </p:cNvPr>
          <p:cNvPicPr>
            <a:picLocks noChangeAspect="1"/>
          </p:cNvPicPr>
          <p:nvPr/>
        </p:nvPicPr>
        <p:blipFill rotWithShape="1">
          <a:blip r:embed="rId3">
            <a:extLst>
              <a:ext uri="{28A0092B-C50C-407E-A947-70E740481C1C}">
                <a14:useLocalDpi xmlns:a14="http://schemas.microsoft.com/office/drawing/2010/main" val="0"/>
              </a:ext>
            </a:extLst>
          </a:blip>
          <a:srcRect l="27903"/>
          <a:stretch/>
        </p:blipFill>
        <p:spPr>
          <a:xfrm>
            <a:off x="5155098" y="2830259"/>
            <a:ext cx="3573342" cy="3318572"/>
          </a:xfrm>
          <a:prstGeom prst="rect">
            <a:avLst/>
          </a:prstGeom>
        </p:spPr>
      </p:pic>
      <p:sp>
        <p:nvSpPr>
          <p:cNvPr id="7" name="Rectangle 6">
            <a:extLst>
              <a:ext uri="{FF2B5EF4-FFF2-40B4-BE49-F238E27FC236}">
                <a16:creationId xmlns:a16="http://schemas.microsoft.com/office/drawing/2014/main" id="{FB7B0D21-E847-41E9-BE5E-3CC67CAA871B}"/>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E18DA66-222D-4B43-B7A7-8793034EC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149493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383822" y="1687673"/>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History of Hospice</a:t>
            </a:r>
          </a:p>
        </p:txBody>
      </p:sp>
      <p:sp>
        <p:nvSpPr>
          <p:cNvPr id="8" name="TextBox 7">
            <a:extLst>
              <a:ext uri="{FF2B5EF4-FFF2-40B4-BE49-F238E27FC236}">
                <a16:creationId xmlns:a16="http://schemas.microsoft.com/office/drawing/2014/main" id="{DF605BE2-EB2B-4EC8-85A8-9CE1976D7193}"/>
              </a:ext>
            </a:extLst>
          </p:cNvPr>
          <p:cNvSpPr txBox="1"/>
          <p:nvPr/>
        </p:nvSpPr>
        <p:spPr>
          <a:xfrm>
            <a:off x="383822" y="2948395"/>
            <a:ext cx="8760178" cy="3231654"/>
          </a:xfrm>
          <a:prstGeom prst="rect">
            <a:avLst/>
          </a:prstGeom>
          <a:noFill/>
        </p:spPr>
        <p:txBody>
          <a:bodyPr wrap="square" rtlCol="0">
            <a:spAutoFit/>
          </a:bodyPr>
          <a:lstStyle/>
          <a:p>
            <a:pPr>
              <a:spcAft>
                <a:spcPts val="1800"/>
              </a:spcAft>
            </a:pPr>
            <a:r>
              <a:rPr lang="en-US" sz="2400" b="1" dirty="0">
                <a:solidFill>
                  <a:schemeClr val="tx1">
                    <a:lumMod val="85000"/>
                    <a:lumOff val="15000"/>
                  </a:schemeClr>
                </a:solidFill>
              </a:rPr>
              <a:t>Early mandates of hospice</a:t>
            </a:r>
            <a:endParaRPr lang="en-US" sz="1600" dirty="0">
              <a:solidFill>
                <a:schemeClr val="tx1">
                  <a:lumMod val="85000"/>
                  <a:lumOff val="15000"/>
                </a:schemeClr>
              </a:solidFill>
            </a:endParaRPr>
          </a:p>
          <a:p>
            <a:pPr marL="342891" indent="-342891">
              <a:spcAft>
                <a:spcPts val="1800"/>
              </a:spcAft>
              <a:buFont typeface="Arial" panose="020B0604020202020204" pitchFamily="34" charset="0"/>
              <a:buChar char="•"/>
            </a:pPr>
            <a:r>
              <a:rPr lang="en-US" sz="2400" dirty="0">
                <a:solidFill>
                  <a:schemeClr val="tx1">
                    <a:lumMod val="85000"/>
                    <a:lumOff val="15000"/>
                  </a:schemeClr>
                </a:solidFill>
              </a:rPr>
              <a:t>Hospice recognizes dying as part of the normal process of living</a:t>
            </a:r>
          </a:p>
          <a:p>
            <a:pPr marL="342891" indent="-342891">
              <a:spcAft>
                <a:spcPts val="1800"/>
              </a:spcAft>
              <a:buFont typeface="Arial" panose="020B0604020202020204" pitchFamily="34" charset="0"/>
              <a:buChar char="•"/>
            </a:pPr>
            <a:r>
              <a:rPr lang="en-US" sz="2400" dirty="0">
                <a:solidFill>
                  <a:schemeClr val="tx1">
                    <a:lumMod val="85000"/>
                    <a:lumOff val="15000"/>
                  </a:schemeClr>
                </a:solidFill>
              </a:rPr>
              <a:t>Hospice focuses on maintaining quality at the end of life</a:t>
            </a:r>
            <a:endParaRPr lang="en-US" sz="1600" dirty="0">
              <a:solidFill>
                <a:schemeClr val="tx1">
                  <a:lumMod val="85000"/>
                  <a:lumOff val="15000"/>
                </a:schemeClr>
              </a:solidFill>
            </a:endParaRPr>
          </a:p>
          <a:p>
            <a:pPr marL="342891" indent="-342891">
              <a:spcAft>
                <a:spcPts val="1800"/>
              </a:spcAft>
              <a:buFont typeface="Arial" panose="020B0604020202020204" pitchFamily="34" charset="0"/>
              <a:buChar char="•"/>
            </a:pPr>
            <a:r>
              <a:rPr lang="en-US" sz="2400" dirty="0">
                <a:solidFill>
                  <a:schemeClr val="tx1">
                    <a:lumMod val="85000"/>
                    <a:lumOff val="15000"/>
                  </a:schemeClr>
                </a:solidFill>
              </a:rPr>
              <a:t>Hospice neither hastens nor postpones death</a:t>
            </a:r>
            <a:endParaRPr lang="en-US" sz="1600" dirty="0">
              <a:solidFill>
                <a:schemeClr val="tx1">
                  <a:lumMod val="85000"/>
                  <a:lumOff val="15000"/>
                </a:schemeClr>
              </a:solidFill>
            </a:endParaRPr>
          </a:p>
          <a:p>
            <a:pPr marL="342891" indent="-342891">
              <a:spcAft>
                <a:spcPts val="1800"/>
              </a:spcAft>
              <a:buFont typeface="Arial" panose="020B0604020202020204" pitchFamily="34" charset="0"/>
              <a:buChar char="•"/>
            </a:pPr>
            <a:r>
              <a:rPr lang="en-US" sz="2400" dirty="0">
                <a:solidFill>
                  <a:schemeClr val="tx1">
                    <a:lumMod val="85000"/>
                    <a:lumOff val="15000"/>
                  </a:schemeClr>
                </a:solidFill>
              </a:rPr>
              <a:t>Through appropriate care, patients and their families may be free to attain a degree of mental and spiritual preparation for death</a:t>
            </a:r>
          </a:p>
        </p:txBody>
      </p:sp>
      <p:sp>
        <p:nvSpPr>
          <p:cNvPr id="7" name="Rectangle 6">
            <a:extLst>
              <a:ext uri="{FF2B5EF4-FFF2-40B4-BE49-F238E27FC236}">
                <a16:creationId xmlns:a16="http://schemas.microsoft.com/office/drawing/2014/main" id="{7CCB5E58-AC4E-4388-BD6F-D0743BF9C23F}"/>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6C85843-2A87-4716-8FAD-8D746D7C1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226571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383822" y="1687673"/>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Medicare Hospice Benefit</a:t>
            </a:r>
          </a:p>
        </p:txBody>
      </p:sp>
      <p:sp>
        <p:nvSpPr>
          <p:cNvPr id="8" name="TextBox 7">
            <a:extLst>
              <a:ext uri="{FF2B5EF4-FFF2-40B4-BE49-F238E27FC236}">
                <a16:creationId xmlns:a16="http://schemas.microsoft.com/office/drawing/2014/main" id="{DF605BE2-EB2B-4EC8-85A8-9CE1976D7193}"/>
              </a:ext>
            </a:extLst>
          </p:cNvPr>
          <p:cNvSpPr txBox="1"/>
          <p:nvPr/>
        </p:nvSpPr>
        <p:spPr>
          <a:xfrm>
            <a:off x="383822" y="2948395"/>
            <a:ext cx="8760178" cy="3508653"/>
          </a:xfrm>
          <a:prstGeom prst="rect">
            <a:avLst/>
          </a:prstGeom>
          <a:noFill/>
        </p:spPr>
        <p:txBody>
          <a:bodyPr wrap="square" rtlCol="0">
            <a:spAutoFit/>
          </a:bodyPr>
          <a:lstStyle/>
          <a:p>
            <a:pPr marL="342891" indent="-342891">
              <a:spcAft>
                <a:spcPts val="1800"/>
              </a:spcAft>
              <a:buFont typeface="Arial" panose="020B0604020202020204" pitchFamily="34" charset="0"/>
              <a:buChar char="•"/>
            </a:pPr>
            <a:r>
              <a:rPr lang="en-US" sz="2400" dirty="0">
                <a:solidFill>
                  <a:schemeClr val="tx1">
                    <a:lumMod val="85000"/>
                    <a:lumOff val="15000"/>
                  </a:schemeClr>
                </a:solidFill>
              </a:rPr>
              <a:t>To be eligible to elect hospice care under Medicare, an individual must be entitled to Part A of Medicare and be certified as being terminally ill.</a:t>
            </a:r>
          </a:p>
          <a:p>
            <a:pPr marL="342891" indent="-342891">
              <a:spcAft>
                <a:spcPts val="1800"/>
              </a:spcAft>
              <a:buFont typeface="Arial" panose="020B0604020202020204" pitchFamily="34" charset="0"/>
              <a:buChar char="•"/>
            </a:pPr>
            <a:r>
              <a:rPr lang="en-US" sz="2400" dirty="0">
                <a:solidFill>
                  <a:schemeClr val="tx1">
                    <a:lumMod val="85000"/>
                    <a:lumOff val="15000"/>
                  </a:schemeClr>
                </a:solidFill>
              </a:rPr>
              <a:t>An individual is considered terminally ill if the medical prognosis of life expectancy is six months or less if the illness runs its normal course. </a:t>
            </a:r>
          </a:p>
          <a:p>
            <a:pPr marL="342891" indent="-342891">
              <a:spcAft>
                <a:spcPts val="1800"/>
              </a:spcAft>
              <a:buFont typeface="Arial" panose="020B0604020202020204" pitchFamily="34" charset="0"/>
              <a:buChar char="•"/>
            </a:pPr>
            <a:r>
              <a:rPr lang="en-US" sz="2400" dirty="0">
                <a:solidFill>
                  <a:schemeClr val="tx1">
                    <a:lumMod val="85000"/>
                    <a:lumOff val="15000"/>
                  </a:schemeClr>
                </a:solidFill>
              </a:rPr>
              <a:t>Hospice admits a patient only on the recommendation of the medical director with input from the patient’s attending physician.</a:t>
            </a:r>
            <a:endParaRPr lang="en-US" sz="1600" dirty="0">
              <a:solidFill>
                <a:schemeClr val="tx1">
                  <a:lumMod val="85000"/>
                  <a:lumOff val="15000"/>
                </a:schemeClr>
              </a:solidFill>
            </a:endParaRPr>
          </a:p>
        </p:txBody>
      </p:sp>
      <p:sp>
        <p:nvSpPr>
          <p:cNvPr id="7" name="Rectangle 6">
            <a:extLst>
              <a:ext uri="{FF2B5EF4-FFF2-40B4-BE49-F238E27FC236}">
                <a16:creationId xmlns:a16="http://schemas.microsoft.com/office/drawing/2014/main" id="{7CCB5E58-AC4E-4388-BD6F-D0743BF9C23F}"/>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6C85843-2A87-4716-8FAD-8D746D7C1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323810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376460" y="1730801"/>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Benefits of Hospice</a:t>
            </a:r>
          </a:p>
        </p:txBody>
      </p:sp>
      <p:sp>
        <p:nvSpPr>
          <p:cNvPr id="8" name="TextBox 7">
            <a:extLst>
              <a:ext uri="{FF2B5EF4-FFF2-40B4-BE49-F238E27FC236}">
                <a16:creationId xmlns:a16="http://schemas.microsoft.com/office/drawing/2014/main" id="{DF605BE2-EB2B-4EC8-85A8-9CE1976D7193}"/>
              </a:ext>
            </a:extLst>
          </p:cNvPr>
          <p:cNvSpPr txBox="1"/>
          <p:nvPr/>
        </p:nvSpPr>
        <p:spPr>
          <a:xfrm>
            <a:off x="376460" y="2654131"/>
            <a:ext cx="8703735" cy="3359061"/>
          </a:xfrm>
          <a:prstGeom prst="rect">
            <a:avLst/>
          </a:prstGeom>
          <a:noFill/>
        </p:spPr>
        <p:txBody>
          <a:bodyPr wrap="square" rtlCol="0">
            <a:spAutoFit/>
          </a:bodyPr>
          <a:lstStyle/>
          <a:p>
            <a:pPr marL="342891" indent="-342891">
              <a:lnSpc>
                <a:spcPct val="150000"/>
              </a:lnSpc>
              <a:buFont typeface="Arial" panose="020B0604020202020204" pitchFamily="34" charset="0"/>
              <a:buChar char="•"/>
            </a:pPr>
            <a:r>
              <a:rPr lang="en-US" sz="2400" dirty="0">
                <a:solidFill>
                  <a:schemeClr val="tx1">
                    <a:lumMod val="85000"/>
                    <a:lumOff val="15000"/>
                  </a:schemeClr>
                </a:solidFill>
              </a:rPr>
              <a:t>Physical Care Management</a:t>
            </a:r>
          </a:p>
          <a:p>
            <a:pPr marL="342891" indent="-342891">
              <a:lnSpc>
                <a:spcPct val="150000"/>
              </a:lnSpc>
              <a:buFont typeface="Arial" panose="020B0604020202020204" pitchFamily="34" charset="0"/>
              <a:buChar char="•"/>
            </a:pPr>
            <a:r>
              <a:rPr lang="en-US" sz="2400" dirty="0">
                <a:solidFill>
                  <a:schemeClr val="tx1">
                    <a:lumMod val="85000"/>
                    <a:lumOff val="15000"/>
                  </a:schemeClr>
                </a:solidFill>
              </a:rPr>
              <a:t>Psychosocial Care Management</a:t>
            </a:r>
          </a:p>
          <a:p>
            <a:pPr marL="342891" indent="-342891">
              <a:lnSpc>
                <a:spcPct val="150000"/>
              </a:lnSpc>
              <a:buFont typeface="Arial" panose="020B0604020202020204" pitchFamily="34" charset="0"/>
              <a:buChar char="•"/>
            </a:pPr>
            <a:r>
              <a:rPr lang="en-US" sz="2400" dirty="0">
                <a:solidFill>
                  <a:schemeClr val="tx1">
                    <a:lumMod val="85000"/>
                    <a:lumOff val="15000"/>
                  </a:schemeClr>
                </a:solidFill>
              </a:rPr>
              <a:t>Spiritual Care Management</a:t>
            </a:r>
          </a:p>
          <a:p>
            <a:pPr marL="342891" indent="-342891">
              <a:lnSpc>
                <a:spcPct val="150000"/>
              </a:lnSpc>
              <a:buFont typeface="Arial" panose="020B0604020202020204" pitchFamily="34" charset="0"/>
              <a:buChar char="•"/>
            </a:pPr>
            <a:r>
              <a:rPr lang="en-US" sz="2400" dirty="0">
                <a:solidFill>
                  <a:schemeClr val="tx1">
                    <a:lumMod val="85000"/>
                    <a:lumOff val="15000"/>
                  </a:schemeClr>
                </a:solidFill>
              </a:rPr>
              <a:t>Alternative Therapies</a:t>
            </a:r>
          </a:p>
          <a:p>
            <a:pPr marL="342891" indent="-342891">
              <a:lnSpc>
                <a:spcPct val="150000"/>
              </a:lnSpc>
              <a:buFont typeface="Arial" panose="020B0604020202020204" pitchFamily="34" charset="0"/>
              <a:buChar char="•"/>
            </a:pPr>
            <a:r>
              <a:rPr lang="en-US" sz="2400" dirty="0">
                <a:solidFill>
                  <a:schemeClr val="tx1">
                    <a:lumMod val="85000"/>
                    <a:lumOff val="15000"/>
                  </a:schemeClr>
                </a:solidFill>
              </a:rPr>
              <a:t>Volunteer Support</a:t>
            </a:r>
          </a:p>
          <a:p>
            <a:pPr marL="342891" indent="-342891">
              <a:lnSpc>
                <a:spcPct val="150000"/>
              </a:lnSpc>
              <a:buFont typeface="Arial" panose="020B0604020202020204" pitchFamily="34" charset="0"/>
              <a:buChar char="•"/>
            </a:pPr>
            <a:r>
              <a:rPr lang="en-US" sz="2400" dirty="0">
                <a:solidFill>
                  <a:schemeClr val="tx1">
                    <a:lumMod val="85000"/>
                    <a:lumOff val="15000"/>
                  </a:schemeClr>
                </a:solidFill>
              </a:rPr>
              <a:t>Grief &amp; Bereavement</a:t>
            </a:r>
          </a:p>
        </p:txBody>
      </p:sp>
      <p:sp>
        <p:nvSpPr>
          <p:cNvPr id="7" name="Rectangle 6">
            <a:extLst>
              <a:ext uri="{FF2B5EF4-FFF2-40B4-BE49-F238E27FC236}">
                <a16:creationId xmlns:a16="http://schemas.microsoft.com/office/drawing/2014/main" id="{85BA33C5-F61A-42F1-B5F2-AC0F8F0DB793}"/>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3F5DDF3-9717-4362-870D-C96AC8811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406017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07879-741A-4122-957A-D3E210291041}"/>
              </a:ext>
            </a:extLst>
          </p:cNvPr>
          <p:cNvSpPr txBox="1"/>
          <p:nvPr/>
        </p:nvSpPr>
        <p:spPr>
          <a:xfrm>
            <a:off x="479778" y="1764741"/>
            <a:ext cx="10938933" cy="923330"/>
          </a:xfrm>
          <a:prstGeom prst="rect">
            <a:avLst/>
          </a:prstGeom>
          <a:noFill/>
        </p:spPr>
        <p:txBody>
          <a:bodyPr wrap="square" rtlCol="0">
            <a:spAutoFit/>
          </a:bodyPr>
          <a:lstStyle/>
          <a:p>
            <a:r>
              <a:rPr lang="en-US" sz="5400" b="1" dirty="0">
                <a:solidFill>
                  <a:schemeClr val="tx1">
                    <a:lumMod val="85000"/>
                    <a:lumOff val="15000"/>
                  </a:schemeClr>
                </a:solidFill>
                <a:latin typeface="Palatino Linotype" panose="02040502050505030304" pitchFamily="18" charset="0"/>
              </a:rPr>
              <a:t>Benefits of Hospice</a:t>
            </a:r>
          </a:p>
        </p:txBody>
      </p:sp>
      <p:sp>
        <p:nvSpPr>
          <p:cNvPr id="8" name="TextBox 7">
            <a:extLst>
              <a:ext uri="{FF2B5EF4-FFF2-40B4-BE49-F238E27FC236}">
                <a16:creationId xmlns:a16="http://schemas.microsoft.com/office/drawing/2014/main" id="{DF605BE2-EB2B-4EC8-85A8-9CE1976D7193}"/>
              </a:ext>
            </a:extLst>
          </p:cNvPr>
          <p:cNvSpPr txBox="1"/>
          <p:nvPr/>
        </p:nvSpPr>
        <p:spPr>
          <a:xfrm>
            <a:off x="663958" y="2688071"/>
            <a:ext cx="7816083" cy="3354765"/>
          </a:xfrm>
          <a:prstGeom prst="rect">
            <a:avLst/>
          </a:prstGeom>
          <a:noFill/>
        </p:spPr>
        <p:txBody>
          <a:bodyPr wrap="square" rtlCol="0">
            <a:spAutoFit/>
          </a:bodyPr>
          <a:lstStyle/>
          <a:p>
            <a:r>
              <a:rPr lang="en-US" sz="1600" b="1" dirty="0">
                <a:solidFill>
                  <a:schemeClr val="tx1">
                    <a:lumMod val="85000"/>
                    <a:lumOff val="15000"/>
                  </a:schemeClr>
                </a:solidFill>
              </a:rPr>
              <a:t>Making the most of life</a:t>
            </a:r>
          </a:p>
          <a:p>
            <a:pPr marL="342891" indent="-342891">
              <a:buFont typeface="Arial" panose="020B0604020202020204" pitchFamily="34" charset="0"/>
              <a:buChar char="•"/>
            </a:pPr>
            <a:r>
              <a:rPr lang="en-US" sz="1600" dirty="0">
                <a:solidFill>
                  <a:schemeClr val="tx1">
                    <a:lumMod val="85000"/>
                    <a:lumOff val="15000"/>
                  </a:schemeClr>
                </a:solidFill>
              </a:rPr>
              <a:t>Hospice is often equated with end-of-life medical care. But hospice benefits reach far beyond a patient’s physical condition to cover the spiritual and psychosocial needs of the patient as well as the family.</a:t>
            </a:r>
          </a:p>
          <a:p>
            <a:endParaRPr lang="en-US" dirty="0">
              <a:solidFill>
                <a:schemeClr val="tx1">
                  <a:lumMod val="85000"/>
                  <a:lumOff val="15000"/>
                </a:schemeClr>
              </a:solidFill>
            </a:endParaRPr>
          </a:p>
          <a:p>
            <a:pPr lvl="0"/>
            <a:r>
              <a:rPr lang="en-US" sz="1600" b="1" dirty="0">
                <a:solidFill>
                  <a:schemeClr val="tx1">
                    <a:lumMod val="85000"/>
                    <a:lumOff val="15000"/>
                  </a:schemeClr>
                </a:solidFill>
              </a:rPr>
              <a:t>Medical care</a:t>
            </a:r>
          </a:p>
          <a:p>
            <a:pPr marL="285744" indent="-285744">
              <a:buFont typeface="Arial" panose="020B0604020202020204" pitchFamily="34" charset="0"/>
              <a:buChar char="•"/>
            </a:pPr>
            <a:r>
              <a:rPr lang="en-US" sz="1600" dirty="0">
                <a:solidFill>
                  <a:schemeClr val="tx1">
                    <a:lumMod val="85000"/>
                    <a:lumOff val="15000"/>
                  </a:schemeClr>
                </a:solidFill>
              </a:rPr>
              <a:t>Hospice’s expertise in care assures the patient state-of-the-art symptom management and pain control, improving quality of life</a:t>
            </a:r>
            <a:endParaRPr lang="en-US" sz="900" dirty="0">
              <a:solidFill>
                <a:schemeClr val="tx1">
                  <a:lumMod val="85000"/>
                  <a:lumOff val="15000"/>
                </a:schemeClr>
              </a:solidFill>
            </a:endParaRPr>
          </a:p>
          <a:p>
            <a:pPr marL="285744" indent="-285744">
              <a:buFont typeface="Arial" panose="020B0604020202020204" pitchFamily="34" charset="0"/>
              <a:buChar char="•"/>
            </a:pPr>
            <a:r>
              <a:rPr lang="en-US" sz="1600" dirty="0">
                <a:solidFill>
                  <a:schemeClr val="tx1">
                    <a:lumMod val="85000"/>
                    <a:lumOff val="15000"/>
                  </a:schemeClr>
                </a:solidFill>
              </a:rPr>
              <a:t>A hospice nurse and hospice aide are assigned to each patient to manage medical needs</a:t>
            </a:r>
          </a:p>
          <a:p>
            <a:endParaRPr lang="en-US" dirty="0">
              <a:solidFill>
                <a:schemeClr val="tx1">
                  <a:lumMod val="85000"/>
                  <a:lumOff val="15000"/>
                </a:schemeClr>
              </a:solidFill>
            </a:endParaRPr>
          </a:p>
          <a:p>
            <a:pPr lvl="0"/>
            <a:r>
              <a:rPr lang="en-US" sz="1600" b="1" dirty="0">
                <a:solidFill>
                  <a:schemeClr val="tx1">
                    <a:lumMod val="85000"/>
                    <a:lumOff val="15000"/>
                  </a:schemeClr>
                </a:solidFill>
              </a:rPr>
              <a:t>The freedom to choose</a:t>
            </a:r>
          </a:p>
          <a:p>
            <a:pPr marL="285744" indent="-285744">
              <a:buFont typeface="Arial" panose="020B0604020202020204" pitchFamily="34" charset="0"/>
              <a:buChar char="•"/>
            </a:pPr>
            <a:r>
              <a:rPr lang="en-US" sz="1600" dirty="0">
                <a:solidFill>
                  <a:schemeClr val="tx1">
                    <a:lumMod val="85000"/>
                    <a:lumOff val="15000"/>
                  </a:schemeClr>
                </a:solidFill>
              </a:rPr>
              <a:t>One of the great fears of terminally ill patients is losing control over what happens to them. Hospice supports the individual wishes of each patient and family.</a:t>
            </a:r>
            <a:endParaRPr lang="en-US" dirty="0">
              <a:solidFill>
                <a:schemeClr val="tx1">
                  <a:lumMod val="85000"/>
                  <a:lumOff val="15000"/>
                </a:schemeClr>
              </a:solidFill>
            </a:endParaRPr>
          </a:p>
        </p:txBody>
      </p:sp>
      <p:sp>
        <p:nvSpPr>
          <p:cNvPr id="7" name="Rectangle 6">
            <a:extLst>
              <a:ext uri="{FF2B5EF4-FFF2-40B4-BE49-F238E27FC236}">
                <a16:creationId xmlns:a16="http://schemas.microsoft.com/office/drawing/2014/main" id="{A71D1A69-7F86-47EB-B3DF-2AFBCDBDCCEA}"/>
              </a:ext>
            </a:extLst>
          </p:cNvPr>
          <p:cNvSpPr/>
          <p:nvPr/>
        </p:nvSpPr>
        <p:spPr>
          <a:xfrm>
            <a:off x="0" y="2"/>
            <a:ext cx="9144000" cy="1350279"/>
          </a:xfrm>
          <a:prstGeom prst="rect">
            <a:avLst/>
          </a:prstGeom>
          <a:solidFill>
            <a:srgbClr val="546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7BE6A78-85C7-47F6-8337-5AA51CB7F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11" y="246165"/>
            <a:ext cx="3518843" cy="857951"/>
          </a:xfrm>
          <a:prstGeom prst="rect">
            <a:avLst/>
          </a:prstGeom>
        </p:spPr>
      </p:pic>
    </p:spTree>
    <p:extLst>
      <p:ext uri="{BB962C8B-B14F-4D97-AF65-F5344CB8AC3E}">
        <p14:creationId xmlns:p14="http://schemas.microsoft.com/office/powerpoint/2010/main" val="26231615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5188F5DB5E29418AACB48BB9DF53AA" ma:contentTypeVersion="11" ma:contentTypeDescription="Create a new document." ma:contentTypeScope="" ma:versionID="e87605b5491d78e305b36b441a124542">
  <xsd:schema xmlns:xsd="http://www.w3.org/2001/XMLSchema" xmlns:xs="http://www.w3.org/2001/XMLSchema" xmlns:p="http://schemas.microsoft.com/office/2006/metadata/properties" xmlns:ns2="c1620ce1-90ed-4ca8-9a2d-eb0104303e78" xmlns:ns3="dad31fb3-91d7-4288-a9c5-95dd2ade8304" targetNamespace="http://schemas.microsoft.com/office/2006/metadata/properties" ma:root="true" ma:fieldsID="32cda15cf0e5ccbad08ef8787e0a1045" ns2:_="" ns3:_="">
    <xsd:import namespace="c1620ce1-90ed-4ca8-9a2d-eb0104303e78"/>
    <xsd:import namespace="dad31fb3-91d7-4288-a9c5-95dd2ade83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620ce1-90ed-4ca8-9a2d-eb0104303e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d31fb3-91d7-4288-a9c5-95dd2ade830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182B83-0935-4AC5-A761-F91F85D0B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620ce1-90ed-4ca8-9a2d-eb0104303e78"/>
    <ds:schemaRef ds:uri="dad31fb3-91d7-4288-a9c5-95dd2ade83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67BBBA-E6B5-41CF-98AE-6F31E4D74DAC}">
  <ds:schemaRefs>
    <ds:schemaRef ds:uri="http://schemas.microsoft.com/office/2006/documentManagement/types"/>
    <ds:schemaRef ds:uri="c1620ce1-90ed-4ca8-9a2d-eb0104303e78"/>
    <ds:schemaRef ds:uri="http://purl.org/dc/dcmitype/"/>
    <ds:schemaRef ds:uri="http://purl.org/dc/term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dad31fb3-91d7-4288-a9c5-95dd2ade8304"/>
    <ds:schemaRef ds:uri="http://www.w3.org/XML/1998/namespace"/>
  </ds:schemaRefs>
</ds:datastoreItem>
</file>

<file path=customXml/itemProps3.xml><?xml version="1.0" encoding="utf-8"?>
<ds:datastoreItem xmlns:ds="http://schemas.openxmlformats.org/officeDocument/2006/customXml" ds:itemID="{9C072DC0-D10C-48DA-906A-2640565B9E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4707</TotalTime>
  <Words>4026</Words>
  <Application>Microsoft Office PowerPoint</Application>
  <PresentationFormat>On-screen Show (4:3)</PresentationFormat>
  <Paragraphs>359</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Cambria</vt:lpstr>
      <vt:lpstr>Muli</vt:lpstr>
      <vt:lpstr>Open Sans</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Holmquist</dc:creator>
  <cp:lastModifiedBy>Cassidy Kaempf</cp:lastModifiedBy>
  <cp:revision>6</cp:revision>
  <cp:lastPrinted>2021-02-08T16:18:00Z</cp:lastPrinted>
  <dcterms:created xsi:type="dcterms:W3CDTF">2019-10-08T14:39:45Z</dcterms:created>
  <dcterms:modified xsi:type="dcterms:W3CDTF">2021-03-15T14:22:22Z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0x010100BA5188F5DB5E29418AACB48BB9DF53AA</vt:lpwstr>
  </property>
</Properties>
</file>